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sldIdLst>
    <p:sldId id="258" r:id="rId5"/>
  </p:sldIdLst>
  <p:sldSz cx="19799300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1820" userDrawn="1">
          <p15:clr>
            <a:srgbClr val="A4A3A4"/>
          </p15:clr>
        </p15:guide>
        <p15:guide id="5" orient="horz" pos="8805" userDrawn="1">
          <p15:clr>
            <a:srgbClr val="A4A3A4"/>
          </p15:clr>
        </p15:guide>
        <p15:guide id="7" orient="horz" pos="13606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2D9A71F-0A18-8F12-D501-33A60F14BD46}" name="Mark Hatton" initials="MH" userId="S::Mark.Hatton@citb.co.uk::6c1d972f-0296-4b4a-976b-b94867ce780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5381" autoAdjust="0"/>
    <p:restoredTop sz="94660"/>
  </p:normalViewPr>
  <p:slideViewPr>
    <p:cSldViewPr snapToGrid="0">
      <p:cViewPr varScale="1">
        <p:scale>
          <a:sx n="21" d="100"/>
          <a:sy n="21" d="100"/>
        </p:scale>
        <p:origin x="2400" y="48"/>
      </p:cViewPr>
      <p:guideLst>
        <p:guide pos="1820"/>
        <p:guide orient="horz" pos="8805"/>
        <p:guide orient="horz" pos="136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k Hatton" userId="6c1d972f-0296-4b4a-976b-b94867ce780f" providerId="ADAL" clId="{2BB683F9-265F-4ECD-BDAE-67F2E73AE7EA}"/>
    <pc:docChg chg="delSld">
      <pc:chgData name="Mark Hatton" userId="6c1d972f-0296-4b4a-976b-b94867ce780f" providerId="ADAL" clId="{2BB683F9-265F-4ECD-BDAE-67F2E73AE7EA}" dt="2024-12-12T10:08:15.575" v="1" actId="47"/>
      <pc:docMkLst>
        <pc:docMk/>
      </pc:docMkLst>
      <pc:sldChg chg="del">
        <pc:chgData name="Mark Hatton" userId="6c1d972f-0296-4b4a-976b-b94867ce780f" providerId="ADAL" clId="{2BB683F9-265F-4ECD-BDAE-67F2E73AE7EA}" dt="2024-12-12T10:08:15.575" v="1" actId="47"/>
        <pc:sldMkLst>
          <pc:docMk/>
          <pc:sldMk cId="2309956849" sldId="259"/>
        </pc:sldMkLst>
      </pc:sldChg>
      <pc:sldChg chg="del">
        <pc:chgData name="Mark Hatton" userId="6c1d972f-0296-4b4a-976b-b94867ce780f" providerId="ADAL" clId="{2BB683F9-265F-4ECD-BDAE-67F2E73AE7EA}" dt="2024-12-12T10:08:14.913" v="0" actId="47"/>
        <pc:sldMkLst>
          <pc:docMk/>
          <pc:sldMk cId="2932005009" sldId="26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4948" y="3534924"/>
            <a:ext cx="16829405" cy="7519835"/>
          </a:xfrm>
        </p:spPr>
        <p:txBody>
          <a:bodyPr anchor="b"/>
          <a:lstStyle>
            <a:lvl1pPr algn="ctr"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4913" y="11344752"/>
            <a:ext cx="14849475" cy="5214884"/>
          </a:xfrm>
        </p:spPr>
        <p:txBody>
          <a:bodyPr/>
          <a:lstStyle>
            <a:lvl1pPr marL="0" indent="0" algn="ctr">
              <a:buNone/>
              <a:defRPr sz="5197"/>
            </a:lvl1pPr>
            <a:lvl2pPr marL="989975" indent="0" algn="ctr">
              <a:buNone/>
              <a:defRPr sz="4331"/>
            </a:lvl2pPr>
            <a:lvl3pPr marL="1979950" indent="0" algn="ctr">
              <a:buNone/>
              <a:defRPr sz="3898"/>
            </a:lvl3pPr>
            <a:lvl4pPr marL="2969925" indent="0" algn="ctr">
              <a:buNone/>
              <a:defRPr sz="3464"/>
            </a:lvl4pPr>
            <a:lvl5pPr marL="3959901" indent="0" algn="ctr">
              <a:buNone/>
              <a:defRPr sz="3464"/>
            </a:lvl5pPr>
            <a:lvl6pPr marL="4949876" indent="0" algn="ctr">
              <a:buNone/>
              <a:defRPr sz="3464"/>
            </a:lvl6pPr>
            <a:lvl7pPr marL="5939851" indent="0" algn="ctr">
              <a:buNone/>
              <a:defRPr sz="3464"/>
            </a:lvl7pPr>
            <a:lvl8pPr marL="6929826" indent="0" algn="ctr">
              <a:buNone/>
              <a:defRPr sz="3464"/>
            </a:lvl8pPr>
            <a:lvl9pPr marL="7919801" indent="0" algn="ctr">
              <a:buNone/>
              <a:defRPr sz="34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12/12/2024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421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12/12/2024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571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168875" y="1149975"/>
            <a:ext cx="4269224" cy="183045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61203" y="1149975"/>
            <a:ext cx="12560181" cy="18304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12/12/2024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951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12/12/2024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550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891" y="5384888"/>
            <a:ext cx="17076896" cy="8984801"/>
          </a:xfrm>
        </p:spPr>
        <p:txBody>
          <a:bodyPr anchor="b"/>
          <a:lstStyle>
            <a:lvl1pPr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0891" y="14454688"/>
            <a:ext cx="17076896" cy="4724895"/>
          </a:xfrm>
        </p:spPr>
        <p:txBody>
          <a:bodyPr/>
          <a:lstStyle>
            <a:lvl1pPr marL="0" indent="0">
              <a:buNone/>
              <a:defRPr sz="5197">
                <a:solidFill>
                  <a:schemeClr val="tx1"/>
                </a:solidFill>
              </a:defRPr>
            </a:lvl1pPr>
            <a:lvl2pPr marL="989975" indent="0">
              <a:buNone/>
              <a:defRPr sz="4331">
                <a:solidFill>
                  <a:schemeClr val="tx1">
                    <a:tint val="75000"/>
                  </a:schemeClr>
                </a:solidFill>
              </a:defRPr>
            </a:lvl2pPr>
            <a:lvl3pPr marL="1979950" indent="0">
              <a:buNone/>
              <a:defRPr sz="3898">
                <a:solidFill>
                  <a:schemeClr val="tx1">
                    <a:tint val="75000"/>
                  </a:schemeClr>
                </a:solidFill>
              </a:defRPr>
            </a:lvl3pPr>
            <a:lvl4pPr marL="2969925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4pPr>
            <a:lvl5pPr marL="39599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5pPr>
            <a:lvl6pPr marL="494987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6pPr>
            <a:lvl7pPr marL="593985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7pPr>
            <a:lvl8pPr marL="692982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8pPr>
            <a:lvl9pPr marL="79198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12/12/2024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0358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61202" y="5749874"/>
            <a:ext cx="8414703" cy="1370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23395" y="5749874"/>
            <a:ext cx="8414703" cy="1370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12/12/2024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2768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149979"/>
            <a:ext cx="17076896" cy="41749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783" y="5294885"/>
            <a:ext cx="8376031" cy="2594941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63783" y="7889827"/>
            <a:ext cx="8376031" cy="1160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023397" y="5294885"/>
            <a:ext cx="8417281" cy="2594941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023397" y="7889827"/>
            <a:ext cx="8417281" cy="1160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12/12/2024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784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12/12/2024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724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12/12/2024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254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439968"/>
            <a:ext cx="6385790" cy="5039889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7281" y="3109937"/>
            <a:ext cx="10023396" cy="15349662"/>
          </a:xfrm>
        </p:spPr>
        <p:txBody>
          <a:bodyPr/>
          <a:lstStyle>
            <a:lvl1pPr>
              <a:defRPr sz="6929"/>
            </a:lvl1pPr>
            <a:lvl2pPr>
              <a:defRPr sz="6063"/>
            </a:lvl2pPr>
            <a:lvl3pPr>
              <a:defRPr sz="5197"/>
            </a:lvl3pPr>
            <a:lvl4pPr>
              <a:defRPr sz="4331"/>
            </a:lvl4pPr>
            <a:lvl5pPr>
              <a:defRPr sz="4331"/>
            </a:lvl5pPr>
            <a:lvl6pPr>
              <a:defRPr sz="4331"/>
            </a:lvl6pPr>
            <a:lvl7pPr>
              <a:defRPr sz="4331"/>
            </a:lvl7pPr>
            <a:lvl8pPr>
              <a:defRPr sz="4331"/>
            </a:lvl8pPr>
            <a:lvl9pPr>
              <a:defRPr sz="433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6479857"/>
            <a:ext cx="6385790" cy="12004738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12/12/2024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242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439968"/>
            <a:ext cx="6385790" cy="5039889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417281" y="3109937"/>
            <a:ext cx="10023396" cy="15349662"/>
          </a:xfrm>
        </p:spPr>
        <p:txBody>
          <a:bodyPr anchor="t"/>
          <a:lstStyle>
            <a:lvl1pPr marL="0" indent="0">
              <a:buNone/>
              <a:defRPr sz="6929"/>
            </a:lvl1pPr>
            <a:lvl2pPr marL="989975" indent="0">
              <a:buNone/>
              <a:defRPr sz="6063"/>
            </a:lvl2pPr>
            <a:lvl3pPr marL="1979950" indent="0">
              <a:buNone/>
              <a:defRPr sz="5197"/>
            </a:lvl3pPr>
            <a:lvl4pPr marL="2969925" indent="0">
              <a:buNone/>
              <a:defRPr sz="4331"/>
            </a:lvl4pPr>
            <a:lvl5pPr marL="3959901" indent="0">
              <a:buNone/>
              <a:defRPr sz="4331"/>
            </a:lvl5pPr>
            <a:lvl6pPr marL="4949876" indent="0">
              <a:buNone/>
              <a:defRPr sz="4331"/>
            </a:lvl6pPr>
            <a:lvl7pPr marL="5939851" indent="0">
              <a:buNone/>
              <a:defRPr sz="4331"/>
            </a:lvl7pPr>
            <a:lvl8pPr marL="6929826" indent="0">
              <a:buNone/>
              <a:defRPr sz="4331"/>
            </a:lvl8pPr>
            <a:lvl9pPr marL="7919801" indent="0">
              <a:buNone/>
              <a:defRPr sz="4331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6479857"/>
            <a:ext cx="6385790" cy="12004738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12/12/2024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7847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1202" y="1149979"/>
            <a:ext cx="17076896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1202" y="5749874"/>
            <a:ext cx="17076896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61202" y="20019564"/>
            <a:ext cx="4454843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0F55B-BBC7-4945-A3C7-2256EB6386C1}" type="datetimeFigureOut">
              <a:rPr lang="en-GB" smtClean="0"/>
              <a:t>12/12/2024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8518" y="20019564"/>
            <a:ext cx="6682264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983255" y="20019564"/>
            <a:ext cx="4454843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B3D32-F893-4BF2-B855-1867B244D30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4404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979950" rtl="0" eaLnBrk="1" latinLnBrk="0" hangingPunct="1">
        <a:lnSpc>
          <a:spcPct val="90000"/>
        </a:lnSpc>
        <a:spcBef>
          <a:spcPct val="0"/>
        </a:spcBef>
        <a:buNone/>
        <a:defRPr sz="95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4988" indent="-494988" algn="l" defTabSz="1979950" rtl="0" eaLnBrk="1" latinLnBrk="0" hangingPunct="1">
        <a:lnSpc>
          <a:spcPct val="90000"/>
        </a:lnSpc>
        <a:spcBef>
          <a:spcPts val="2165"/>
        </a:spcBef>
        <a:buFont typeface="Arial" panose="020B0604020202020204" pitchFamily="34" charset="0"/>
        <a:buChar char="•"/>
        <a:defRPr sz="6063" kern="1200">
          <a:solidFill>
            <a:schemeClr val="tx1"/>
          </a:solidFill>
          <a:latin typeface="+mn-lt"/>
          <a:ea typeface="+mn-ea"/>
          <a:cs typeface="+mn-cs"/>
        </a:defRPr>
      </a:lvl1pPr>
      <a:lvl2pPr marL="14849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5197" kern="1200">
          <a:solidFill>
            <a:schemeClr val="tx1"/>
          </a:solidFill>
          <a:latin typeface="+mn-lt"/>
          <a:ea typeface="+mn-ea"/>
          <a:cs typeface="+mn-cs"/>
        </a:defRPr>
      </a:lvl2pPr>
      <a:lvl3pPr marL="247493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4331" kern="1200">
          <a:solidFill>
            <a:schemeClr val="tx1"/>
          </a:solidFill>
          <a:latin typeface="+mn-lt"/>
          <a:ea typeface="+mn-ea"/>
          <a:cs typeface="+mn-cs"/>
        </a:defRPr>
      </a:lvl3pPr>
      <a:lvl4pPr marL="346491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445488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54448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643483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7424814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841478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1pPr>
      <a:lvl2pPr marL="98997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2pPr>
      <a:lvl3pPr marL="197995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3pPr>
      <a:lvl4pPr marL="296992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39599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494987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593985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692982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79198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02D27D5D-82AE-63CF-038D-FA089DFB58C4}"/>
              </a:ext>
            </a:extLst>
          </p:cNvPr>
          <p:cNvCxnSpPr>
            <a:cxnSpLocks/>
          </p:cNvCxnSpPr>
          <p:nvPr/>
        </p:nvCxnSpPr>
        <p:spPr>
          <a:xfrm flipV="1">
            <a:off x="10694404" y="11512364"/>
            <a:ext cx="0" cy="75998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4" name="Rectangle 93">
            <a:extLst>
              <a:ext uri="{FF2B5EF4-FFF2-40B4-BE49-F238E27FC236}">
                <a16:creationId xmlns:a16="http://schemas.microsoft.com/office/drawing/2014/main" id="{60137C62-549E-BF19-FEA3-F63772C56AEF}"/>
              </a:ext>
            </a:extLst>
          </p:cNvPr>
          <p:cNvSpPr/>
          <p:nvPr/>
        </p:nvSpPr>
        <p:spPr>
          <a:xfrm>
            <a:off x="701140" y="9181491"/>
            <a:ext cx="18647307" cy="30103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 dirty="0"/>
          </a:p>
        </p:txBody>
      </p: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579AB428-5820-F2E7-5B5F-2533BA7D3A1B}"/>
              </a:ext>
            </a:extLst>
          </p:cNvPr>
          <p:cNvCxnSpPr>
            <a:cxnSpLocks/>
          </p:cNvCxnSpPr>
          <p:nvPr/>
        </p:nvCxnSpPr>
        <p:spPr>
          <a:xfrm flipV="1">
            <a:off x="10728303" y="3400051"/>
            <a:ext cx="0" cy="79685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F2B3AB32-243F-B420-1462-8DE5175A7671}"/>
              </a:ext>
            </a:extLst>
          </p:cNvPr>
          <p:cNvCxnSpPr>
            <a:cxnSpLocks/>
            <a:stCxn id="50" idx="0"/>
          </p:cNvCxnSpPr>
          <p:nvPr/>
        </p:nvCxnSpPr>
        <p:spPr>
          <a:xfrm flipV="1">
            <a:off x="16628855" y="17220137"/>
            <a:ext cx="0" cy="29664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5F7433F-AD3B-78B7-9EBE-2C4FFBC71653}"/>
              </a:ext>
            </a:extLst>
          </p:cNvPr>
          <p:cNvSpPr/>
          <p:nvPr/>
        </p:nvSpPr>
        <p:spPr>
          <a:xfrm>
            <a:off x="779163" y="14882244"/>
            <a:ext cx="18667076" cy="39919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 dirty="0"/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250A42D1-5234-8903-1358-404245FF7537}"/>
              </a:ext>
            </a:extLst>
          </p:cNvPr>
          <p:cNvCxnSpPr>
            <a:cxnSpLocks/>
            <a:stCxn id="48" idx="0"/>
          </p:cNvCxnSpPr>
          <p:nvPr/>
        </p:nvCxnSpPr>
        <p:spPr>
          <a:xfrm flipV="1">
            <a:off x="5751844" y="11512364"/>
            <a:ext cx="0" cy="86742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9EB86DFE-98EE-3476-30BB-CC07C865617A}"/>
              </a:ext>
            </a:extLst>
          </p:cNvPr>
          <p:cNvSpPr/>
          <p:nvPr/>
        </p:nvSpPr>
        <p:spPr>
          <a:xfrm>
            <a:off x="779163" y="18873549"/>
            <a:ext cx="18667076" cy="22249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 dirty="0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89D255A-3F4E-B8D9-5D63-E4FB02F58C01}"/>
              </a:ext>
            </a:extLst>
          </p:cNvPr>
          <p:cNvSpPr/>
          <p:nvPr/>
        </p:nvSpPr>
        <p:spPr>
          <a:xfrm>
            <a:off x="4384802" y="20186617"/>
            <a:ext cx="2734083" cy="66474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Very low level of SKEB.  E.g. apprentice, T Levels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CE1E34FF-48A8-ED2A-46A4-E60F9016B64E}"/>
              </a:ext>
            </a:extLst>
          </p:cNvPr>
          <p:cNvSpPr/>
          <p:nvPr/>
        </p:nvSpPr>
        <p:spPr>
          <a:xfrm>
            <a:off x="9809133" y="20186616"/>
            <a:ext cx="2734083" cy="66474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Some SKEB.  E.g. FE course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B0FB41B6-8E4D-56B2-A635-43A09C96BAB3}"/>
              </a:ext>
            </a:extLst>
          </p:cNvPr>
          <p:cNvSpPr/>
          <p:nvPr/>
        </p:nvSpPr>
        <p:spPr>
          <a:xfrm>
            <a:off x="15233465" y="19114099"/>
            <a:ext cx="2734084" cy="89317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Experienced Worker </a:t>
            </a:r>
            <a:r>
              <a:rPr lang="en-GB" sz="1600" dirty="0">
                <a:solidFill>
                  <a:schemeClr val="tx1"/>
                </a:solidFill>
              </a:rPr>
              <a:t>– relates to the specific occupation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F2C4906-3CF3-6EB6-7D40-C065771E469D}"/>
              </a:ext>
            </a:extLst>
          </p:cNvPr>
          <p:cNvSpPr/>
          <p:nvPr/>
        </p:nvSpPr>
        <p:spPr>
          <a:xfrm>
            <a:off x="15261813" y="20186617"/>
            <a:ext cx="2734084" cy="69133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Has most SKEB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2D9922BB-1153-8730-BE86-264162D450BD}"/>
              </a:ext>
            </a:extLst>
          </p:cNvPr>
          <p:cNvSpPr/>
          <p:nvPr/>
        </p:nvSpPr>
        <p:spPr>
          <a:xfrm>
            <a:off x="4248000" y="18275850"/>
            <a:ext cx="13968000" cy="54000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HS&amp;E Test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D7E713B9-39C6-BE53-095C-8E2BF3DACC51}"/>
              </a:ext>
            </a:extLst>
          </p:cNvPr>
          <p:cNvSpPr/>
          <p:nvPr/>
        </p:nvSpPr>
        <p:spPr>
          <a:xfrm>
            <a:off x="4248000" y="17604000"/>
            <a:ext cx="13968000" cy="54000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Fire Safety in Buildings – (not yet mandatory)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0C4B58A-3234-4F01-7CB5-F50101895DF6}"/>
              </a:ext>
            </a:extLst>
          </p:cNvPr>
          <p:cNvSpPr/>
          <p:nvPr/>
        </p:nvSpPr>
        <p:spPr>
          <a:xfrm>
            <a:off x="779163" y="2634664"/>
            <a:ext cx="1624350" cy="184637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C9A8905-46BA-35A4-1978-DAE3208648B0}"/>
              </a:ext>
            </a:extLst>
          </p:cNvPr>
          <p:cNvSpPr txBox="1"/>
          <p:nvPr/>
        </p:nvSpPr>
        <p:spPr>
          <a:xfrm rot="16200000">
            <a:off x="792000" y="19440000"/>
            <a:ext cx="1521417" cy="5550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Entrant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73CCC4F-1F53-08AC-9462-B214F2AE78E8}"/>
              </a:ext>
            </a:extLst>
          </p:cNvPr>
          <p:cNvSpPr txBox="1"/>
          <p:nvPr/>
        </p:nvSpPr>
        <p:spPr>
          <a:xfrm rot="16200000">
            <a:off x="864000" y="17583050"/>
            <a:ext cx="1521417" cy="9991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Access to site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C72DCE91-75C1-EE65-5E9A-B1369A77BF67}"/>
              </a:ext>
            </a:extLst>
          </p:cNvPr>
          <p:cNvSpPr/>
          <p:nvPr/>
        </p:nvSpPr>
        <p:spPr>
          <a:xfrm>
            <a:off x="798929" y="12212261"/>
            <a:ext cx="18647309" cy="51640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C2A2ED6-3046-F2A0-CE8B-B75AF3EA4F01}"/>
              </a:ext>
            </a:extLst>
          </p:cNvPr>
          <p:cNvSpPr txBox="1"/>
          <p:nvPr/>
        </p:nvSpPr>
        <p:spPr>
          <a:xfrm rot="16200000">
            <a:off x="108000" y="12852000"/>
            <a:ext cx="3020527" cy="9991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Route to baseline competence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841C2C6-7240-5810-2EC4-F5F8D97B18C5}"/>
              </a:ext>
            </a:extLst>
          </p:cNvPr>
          <p:cNvSpPr/>
          <p:nvPr/>
        </p:nvSpPr>
        <p:spPr>
          <a:xfrm>
            <a:off x="798929" y="8328496"/>
            <a:ext cx="18667073" cy="8495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B08EB34-48B2-9A81-FFC6-D53700603D10}"/>
              </a:ext>
            </a:extLst>
          </p:cNvPr>
          <p:cNvSpPr txBox="1"/>
          <p:nvPr/>
        </p:nvSpPr>
        <p:spPr>
          <a:xfrm rot="16200000">
            <a:off x="811981" y="10926530"/>
            <a:ext cx="1581325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Core Competence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24AFE8A-063D-0DCD-322F-2279270EC084}"/>
              </a:ext>
            </a:extLst>
          </p:cNvPr>
          <p:cNvSpPr txBox="1"/>
          <p:nvPr/>
        </p:nvSpPr>
        <p:spPr>
          <a:xfrm>
            <a:off x="798929" y="8533749"/>
            <a:ext cx="1863519" cy="7453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Re-validation of Competence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A3E4748A-DA7C-6E5A-50C0-C3F13DD568FB}"/>
              </a:ext>
            </a:extLst>
          </p:cNvPr>
          <p:cNvSpPr/>
          <p:nvPr/>
        </p:nvSpPr>
        <p:spPr>
          <a:xfrm>
            <a:off x="818695" y="5770179"/>
            <a:ext cx="18667073" cy="25723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860C5AE-37A9-68A9-FF3C-F546972B1C5C}"/>
              </a:ext>
            </a:extLst>
          </p:cNvPr>
          <p:cNvSpPr txBox="1"/>
          <p:nvPr/>
        </p:nvSpPr>
        <p:spPr>
          <a:xfrm rot="16200000">
            <a:off x="779755" y="6736025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CITB SDTS &amp; CPD Training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E3E410DA-A55D-D95C-99C1-56729386ABCB}"/>
              </a:ext>
            </a:extLst>
          </p:cNvPr>
          <p:cNvSpPr/>
          <p:nvPr/>
        </p:nvSpPr>
        <p:spPr>
          <a:xfrm>
            <a:off x="798929" y="2634663"/>
            <a:ext cx="18647305" cy="31720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C2199AC-E897-EA3C-7257-826D90ADB28E}"/>
              </a:ext>
            </a:extLst>
          </p:cNvPr>
          <p:cNvSpPr txBox="1"/>
          <p:nvPr/>
        </p:nvSpPr>
        <p:spPr>
          <a:xfrm rot="16200000">
            <a:off x="720420" y="4016425"/>
            <a:ext cx="1863519" cy="3561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Progression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7A8288BB-0C08-3590-66AD-1047D83A7A54}"/>
              </a:ext>
            </a:extLst>
          </p:cNvPr>
          <p:cNvSpPr/>
          <p:nvPr/>
        </p:nvSpPr>
        <p:spPr>
          <a:xfrm>
            <a:off x="4384802" y="19112215"/>
            <a:ext cx="2734083" cy="895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New Entrant:</a:t>
            </a:r>
          </a:p>
          <a:p>
            <a:pPr algn="ctr"/>
            <a:r>
              <a:rPr lang="en-GB" sz="1600" dirty="0">
                <a:solidFill>
                  <a:schemeClr val="tx1"/>
                </a:solidFill>
              </a:rPr>
              <a:t>Person with no prior experience of the construction industry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6274912-D675-9F95-45DB-549795DC9C7E}"/>
              </a:ext>
            </a:extLst>
          </p:cNvPr>
          <p:cNvSpPr/>
          <p:nvPr/>
        </p:nvSpPr>
        <p:spPr>
          <a:xfrm>
            <a:off x="9809133" y="19114098"/>
            <a:ext cx="2734083" cy="89391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Partially Trained</a:t>
            </a:r>
          </a:p>
          <a:p>
            <a:pPr algn="ctr"/>
            <a:r>
              <a:rPr lang="en-GB" sz="1600" dirty="0">
                <a:solidFill>
                  <a:schemeClr val="tx1"/>
                </a:solidFill>
              </a:rPr>
              <a:t>Construction Industry career change, transferrable skills</a:t>
            </a: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212AAF7D-518A-5DB3-9880-4F24E63A55AC}"/>
              </a:ext>
            </a:extLst>
          </p:cNvPr>
          <p:cNvCxnSpPr>
            <a:cxnSpLocks/>
          </p:cNvCxnSpPr>
          <p:nvPr/>
        </p:nvCxnSpPr>
        <p:spPr>
          <a:xfrm flipV="1">
            <a:off x="16598460" y="11512364"/>
            <a:ext cx="27515" cy="53655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AC1D9127-D5DB-64C0-C4C4-39F542F81AC3}"/>
              </a:ext>
            </a:extLst>
          </p:cNvPr>
          <p:cNvGrpSpPr/>
          <p:nvPr/>
        </p:nvGrpSpPr>
        <p:grpSpPr>
          <a:xfrm>
            <a:off x="17368942" y="160165"/>
            <a:ext cx="1729218" cy="2018247"/>
            <a:chOff x="15449421" y="1605474"/>
            <a:chExt cx="904531" cy="1055718"/>
          </a:xfrm>
        </p:grpSpPr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66C01A26-3E87-7450-83FA-B1D6545554E9}"/>
                </a:ext>
              </a:extLst>
            </p:cNvPr>
            <p:cNvSpPr/>
            <p:nvPr/>
          </p:nvSpPr>
          <p:spPr>
            <a:xfrm>
              <a:off x="15457041" y="1844575"/>
              <a:ext cx="896911" cy="20468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 Develop</a:t>
              </a:r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8AEC5687-A494-5B05-ABF4-DA87CC014D5F}"/>
                </a:ext>
              </a:extLst>
            </p:cNvPr>
            <p:cNvSpPr/>
            <p:nvPr/>
          </p:nvSpPr>
          <p:spPr>
            <a:xfrm>
              <a:off x="15457041" y="2090251"/>
              <a:ext cx="896911" cy="336829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 – needs amending.</a:t>
              </a: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264B7AE5-1BC5-F2BE-AF0D-D98D8C18D32D}"/>
                </a:ext>
              </a:extLst>
            </p:cNvPr>
            <p:cNvSpPr/>
            <p:nvPr/>
          </p:nvSpPr>
          <p:spPr>
            <a:xfrm>
              <a:off x="15449421" y="2460672"/>
              <a:ext cx="904531" cy="20052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</a:t>
              </a: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2E07D564-B91D-4B95-0ED2-5D2F1EA8682A}"/>
                </a:ext>
              </a:extLst>
            </p:cNvPr>
            <p:cNvSpPr/>
            <p:nvPr/>
          </p:nvSpPr>
          <p:spPr>
            <a:xfrm>
              <a:off x="15457041" y="1605474"/>
              <a:ext cx="896911" cy="2046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 dirty="0">
                  <a:solidFill>
                    <a:schemeClr val="tx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Key:</a:t>
              </a:r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BBBB0FC9-36A3-8CE1-A115-1C28D977BB7C}"/>
              </a:ext>
            </a:extLst>
          </p:cNvPr>
          <p:cNvSpPr txBox="1"/>
          <p:nvPr/>
        </p:nvSpPr>
        <p:spPr>
          <a:xfrm>
            <a:off x="701140" y="124182"/>
            <a:ext cx="15262760" cy="229954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b="1" dirty="0"/>
              <a:t>Route to Competence: </a:t>
            </a:r>
          </a:p>
          <a:p>
            <a:r>
              <a:rPr lang="en-GB" sz="4000" b="1" dirty="0"/>
              <a:t> </a:t>
            </a:r>
            <a:r>
              <a:rPr lang="en-GB" sz="4800" b="1" dirty="0"/>
              <a:t>Blinds and Solar Shading Systems:  </a:t>
            </a:r>
            <a:r>
              <a:rPr lang="en-GB" sz="4800" dirty="0"/>
              <a:t>Brise Soleil Route</a:t>
            </a:r>
            <a:r>
              <a:rPr lang="en-GB" sz="4000" dirty="0"/>
              <a:t>.</a:t>
            </a:r>
          </a:p>
          <a:p>
            <a:endParaRPr lang="en-GB" sz="1543" i="1" dirty="0">
              <a:highlight>
                <a:srgbClr val="FFFF00"/>
              </a:highlight>
            </a:endParaRPr>
          </a:p>
          <a:p>
            <a:r>
              <a:rPr lang="en-GB" sz="4000" i="1" dirty="0">
                <a:highlight>
                  <a:srgbClr val="00FF00"/>
                </a:highlight>
              </a:rPr>
              <a:t>December  2024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F07C1F-DE8F-D57D-997A-5FCDA87E34E1}"/>
              </a:ext>
            </a:extLst>
          </p:cNvPr>
          <p:cNvSpPr txBox="1"/>
          <p:nvPr/>
        </p:nvSpPr>
        <p:spPr>
          <a:xfrm rot="16200000">
            <a:off x="864000" y="15696000"/>
            <a:ext cx="152141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Other Training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12DA7B-AB97-3B83-8B1D-4FA6F947B871}"/>
              </a:ext>
            </a:extLst>
          </p:cNvPr>
          <p:cNvSpPr txBox="1"/>
          <p:nvPr/>
        </p:nvSpPr>
        <p:spPr>
          <a:xfrm rot="16200000">
            <a:off x="2589838" y="17913331"/>
            <a:ext cx="1148858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CSCS Red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8171AB1-1BD8-C8BB-8097-9273A3337F3B}"/>
              </a:ext>
            </a:extLst>
          </p:cNvPr>
          <p:cNvSpPr/>
          <p:nvPr/>
        </p:nvSpPr>
        <p:spPr>
          <a:xfrm>
            <a:off x="4248000" y="3024000"/>
            <a:ext cx="13968000" cy="720000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ctr"/>
            <a:r>
              <a:rPr lang="en-GB" sz="1600" b="1" dirty="0">
                <a:solidFill>
                  <a:schemeClr val="bg1"/>
                </a:solidFill>
              </a:rPr>
              <a:t> Qualified Blind and Solar Shutter Installer </a:t>
            </a:r>
          </a:p>
          <a:p>
            <a:pPr algn="ctr"/>
            <a:r>
              <a:rPr lang="en-GB" sz="1600" dirty="0">
                <a:solidFill>
                  <a:schemeClr val="bg1"/>
                </a:solidFill>
              </a:rPr>
              <a:t>No Level 3 Qualifications or Apprenticeships currently available</a:t>
            </a:r>
            <a:endParaRPr lang="en-GB" sz="1600" dirty="0">
              <a:solidFill>
                <a:schemeClr val="bg1"/>
              </a:solidFill>
              <a:highlight>
                <a:srgbClr val="00FF00"/>
              </a:highlight>
            </a:endParaRPr>
          </a:p>
          <a:p>
            <a:pPr algn="ctr"/>
            <a:endParaRPr lang="en-GB" sz="1600" b="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83C0DD-B6BC-DEFB-0E36-84264635E190}"/>
              </a:ext>
            </a:extLst>
          </p:cNvPr>
          <p:cNvSpPr txBox="1"/>
          <p:nvPr/>
        </p:nvSpPr>
        <p:spPr>
          <a:xfrm rot="16200000">
            <a:off x="2659504" y="10786940"/>
            <a:ext cx="1148858" cy="3385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CSCS Blue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ED2DC48-2AD1-A57A-015B-ED2545C41963}"/>
              </a:ext>
            </a:extLst>
          </p:cNvPr>
          <p:cNvSpPr/>
          <p:nvPr/>
        </p:nvSpPr>
        <p:spPr>
          <a:xfrm>
            <a:off x="4247999" y="6815204"/>
            <a:ext cx="13968000" cy="540000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CITB Grant Eligible INTERMEDIATE / ADVANCED Level  SDTS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968C33E1-E98E-A2E6-09CC-11C891EE7BA9}"/>
              </a:ext>
            </a:extLst>
          </p:cNvPr>
          <p:cNvSpPr/>
          <p:nvPr/>
        </p:nvSpPr>
        <p:spPr>
          <a:xfrm>
            <a:off x="4248000" y="15120000"/>
            <a:ext cx="13968000" cy="540000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CITB Grant Eligible BASIC Level  Short Duration Training Standards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241C7E9-7CC8-63EB-E7E8-611C9BA7972F}"/>
              </a:ext>
            </a:extLst>
          </p:cNvPr>
          <p:cNvSpPr/>
          <p:nvPr/>
        </p:nvSpPr>
        <p:spPr>
          <a:xfrm>
            <a:off x="4248000" y="3924000"/>
            <a:ext cx="13968000" cy="54000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 </a:t>
            </a:r>
            <a:r>
              <a:rPr lang="en-GB" sz="1600" dirty="0">
                <a:solidFill>
                  <a:schemeClr val="tx1"/>
                </a:solidFill>
              </a:rPr>
              <a:t>Associate Project Manager Level 4 Apprenticeship  ST0310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6C5A1A1D-DC65-4E28-F2DC-453E9B43D445}"/>
              </a:ext>
            </a:extLst>
          </p:cNvPr>
          <p:cNvSpPr/>
          <p:nvPr/>
        </p:nvSpPr>
        <p:spPr>
          <a:xfrm>
            <a:off x="4248000" y="6084000"/>
            <a:ext cx="13968000" cy="540000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Industry CPD  - British Standards TBC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9DF62E0-E8E3-A6BD-1E45-FA57DE5466D7}"/>
              </a:ext>
            </a:extLst>
          </p:cNvPr>
          <p:cNvSpPr/>
          <p:nvPr/>
        </p:nvSpPr>
        <p:spPr>
          <a:xfrm>
            <a:off x="4248000" y="16668000"/>
            <a:ext cx="13968000" cy="54000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IPAF (Cherry Picker, Scissor Lift) / PASMA (Scaffold)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723B35D-C177-1B7D-424C-2F0CD782B6A4}"/>
              </a:ext>
            </a:extLst>
          </p:cNvPr>
          <p:cNvSpPr/>
          <p:nvPr/>
        </p:nvSpPr>
        <p:spPr>
          <a:xfrm>
            <a:off x="4247999" y="15876000"/>
            <a:ext cx="13968000" cy="54000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Industry / Manufactures Training (Brise Soleil) Product &amp; Installation System House Training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C3A831BF-22AF-4360-EDD2-75A9E6C3C627}"/>
              </a:ext>
            </a:extLst>
          </p:cNvPr>
          <p:cNvSpPr/>
          <p:nvPr/>
        </p:nvSpPr>
        <p:spPr>
          <a:xfrm>
            <a:off x="4248000" y="13176000"/>
            <a:ext cx="13968000" cy="720000"/>
          </a:xfrm>
          <a:prstGeom prst="roundRect">
            <a:avLst/>
          </a:prstGeom>
          <a:gradFill flip="none" rotWithShape="1">
            <a:gsLst>
              <a:gs pos="37000">
                <a:srgbClr val="FFC000"/>
              </a:gs>
              <a:gs pos="62000">
                <a:srgbClr val="00B050"/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Specialist Installation Occupations: Blind and Solar Shutter Systems  (Installation and Maintenance) Level 2 NVQ Certificate (OSAT)  </a:t>
            </a:r>
          </a:p>
          <a:p>
            <a:pPr algn="ctr"/>
            <a:r>
              <a:rPr lang="en-GB" sz="1600" dirty="0">
                <a:solidFill>
                  <a:schemeClr val="tx1"/>
                </a:solidFill>
              </a:rPr>
              <a:t>England  NOCN :603/3648/1 &amp; ProQual 603/0306/2  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1A49F203-03D3-67D0-3E13-EF472FC29706}"/>
              </a:ext>
            </a:extLst>
          </p:cNvPr>
          <p:cNvSpPr/>
          <p:nvPr/>
        </p:nvSpPr>
        <p:spPr>
          <a:xfrm>
            <a:off x="4248000" y="14040000"/>
            <a:ext cx="13968000" cy="72000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Specialist Installation Occupations (Construction) </a:t>
            </a:r>
          </a:p>
          <a:p>
            <a:pPr algn="ctr"/>
            <a:r>
              <a:rPr lang="en-GB" sz="1600" dirty="0">
                <a:solidFill>
                  <a:schemeClr val="tx1"/>
                </a:solidFill>
              </a:rPr>
              <a:t>SVQ 2 at SCQF level 5  (OSAT) – SCOTLAND</a:t>
            </a:r>
          </a:p>
          <a:p>
            <a:pPr algn="ctr"/>
            <a:r>
              <a:rPr lang="en-GB" sz="1600" dirty="0">
                <a:solidFill>
                  <a:schemeClr val="tx1"/>
                </a:solidFill>
              </a:rPr>
              <a:t>PDA – Professional Development Award  Independent EPA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0421F7E7-DB2F-1581-BE2F-0FF7983DC112}"/>
              </a:ext>
            </a:extLst>
          </p:cNvPr>
          <p:cNvSpPr/>
          <p:nvPr/>
        </p:nvSpPr>
        <p:spPr>
          <a:xfrm>
            <a:off x="4247999" y="11279054"/>
            <a:ext cx="13968000" cy="720000"/>
          </a:xfrm>
          <a:prstGeom prst="roundRect">
            <a:avLst/>
          </a:prstGeom>
          <a:gradFill flip="none" rotWithShape="1">
            <a:gsLst>
              <a:gs pos="23000">
                <a:srgbClr val="FFC000"/>
              </a:gs>
              <a:gs pos="83000">
                <a:srgbClr val="00B050"/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Specialist Installation Occupations: Blind and Solar Shutter Systems  (Installation and Maintenance) Level 2 NVQ Certificate (OSAT)  </a:t>
            </a:r>
          </a:p>
          <a:p>
            <a:pPr algn="ctr"/>
            <a:r>
              <a:rPr lang="en-GB" sz="1600" dirty="0">
                <a:solidFill>
                  <a:schemeClr val="tx1"/>
                </a:solidFill>
              </a:rPr>
              <a:t>England  NOCN :603/3648/1 &amp; ProQual 603/0306/2  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A9208C56-088C-456C-158D-855159FC5EAB}"/>
              </a:ext>
            </a:extLst>
          </p:cNvPr>
          <p:cNvSpPr/>
          <p:nvPr/>
        </p:nvSpPr>
        <p:spPr>
          <a:xfrm>
            <a:off x="4247999" y="10420890"/>
            <a:ext cx="13968000" cy="720000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Specialist Installation Occupations: External blinds, brise soleil, solar shading and louvre systems (Installation and Maintenance) Level 2 NVQ Certificate (OSAT)  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E37B01A5-3EBE-CFA2-BB11-C8C41074BD67}"/>
              </a:ext>
            </a:extLst>
          </p:cNvPr>
          <p:cNvSpPr/>
          <p:nvPr/>
        </p:nvSpPr>
        <p:spPr>
          <a:xfrm>
            <a:off x="4247999" y="8458713"/>
            <a:ext cx="13968000" cy="540000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There are no revalidation requirements apart from the CSCS card and IPAF requirements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5253D429-D33E-DDD8-B599-5D2538DF6FAE}"/>
              </a:ext>
            </a:extLst>
          </p:cNvPr>
          <p:cNvSpPr/>
          <p:nvPr/>
        </p:nvSpPr>
        <p:spPr>
          <a:xfrm>
            <a:off x="4247999" y="7575710"/>
            <a:ext cx="13968000" cy="54000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Industry / Manufactures Training (Brise Soleil) Advanced Product &amp; Installation System House Training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9D55B89-138D-8BFF-B274-2CFF6FBA904A}"/>
              </a:ext>
            </a:extLst>
          </p:cNvPr>
          <p:cNvSpPr txBox="1"/>
          <p:nvPr/>
        </p:nvSpPr>
        <p:spPr>
          <a:xfrm rot="16200000">
            <a:off x="2036414" y="6679424"/>
            <a:ext cx="1995668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SSSTS Card (Site Supervisor Safety Card)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AEED24E-1D32-27D1-F6C7-BA4ED622C1BF}"/>
              </a:ext>
            </a:extLst>
          </p:cNvPr>
          <p:cNvSpPr txBox="1"/>
          <p:nvPr/>
        </p:nvSpPr>
        <p:spPr>
          <a:xfrm>
            <a:off x="4220774" y="5199769"/>
            <a:ext cx="13968000" cy="36000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OWS: Occupational Work Supervision NVQ Level 3</a:t>
            </a:r>
          </a:p>
          <a:p>
            <a:endParaRPr lang="en-GB" sz="1600" dirty="0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D420A158-C8E4-9B1C-1FAA-61B847FA5CEB}"/>
              </a:ext>
            </a:extLst>
          </p:cNvPr>
          <p:cNvSpPr/>
          <p:nvPr/>
        </p:nvSpPr>
        <p:spPr>
          <a:xfrm>
            <a:off x="4247999" y="4673651"/>
            <a:ext cx="13968000" cy="36000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 Surveying</a:t>
            </a:r>
            <a:r>
              <a:rPr lang="en-GB" sz="1600" dirty="0">
                <a:solidFill>
                  <a:schemeClr val="tx1"/>
                </a:solidFill>
                <a:effectLst/>
              </a:rPr>
              <a:t> </a:t>
            </a:r>
            <a:r>
              <a:rPr lang="en-GB" sz="1600" dirty="0">
                <a:solidFill>
                  <a:schemeClr val="tx1"/>
                </a:solidFill>
              </a:rPr>
              <a:t> Technician Apprenticeship Level 3 ST0322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B71FC3-D31A-1172-3DC3-E560CC879F75}"/>
              </a:ext>
            </a:extLst>
          </p:cNvPr>
          <p:cNvSpPr txBox="1"/>
          <p:nvPr/>
        </p:nvSpPr>
        <p:spPr>
          <a:xfrm rot="16200000">
            <a:off x="2097221" y="3866620"/>
            <a:ext cx="1995668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SMSTS Card (Site Manager Safety Card)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575769F-7576-D5FC-6ECB-4526C6770588}"/>
              </a:ext>
            </a:extLst>
          </p:cNvPr>
          <p:cNvSpPr/>
          <p:nvPr/>
        </p:nvSpPr>
        <p:spPr>
          <a:xfrm>
            <a:off x="4247999" y="9545630"/>
            <a:ext cx="13968000" cy="720000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Specialist Installation Occupations: External blinds, brise soleil, solar shading and louvre systems (Installation and Maintenance)  IFATE Apprenticeship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F450DF5-2712-96D5-28A0-67FECB6FFA25}"/>
              </a:ext>
            </a:extLst>
          </p:cNvPr>
          <p:cNvSpPr/>
          <p:nvPr/>
        </p:nvSpPr>
        <p:spPr>
          <a:xfrm>
            <a:off x="12780000" y="12384000"/>
            <a:ext cx="5400000" cy="720000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Alternative Route to Competence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C471D87-9EBE-35CB-A1CD-AD9051E2B934}"/>
              </a:ext>
            </a:extLst>
          </p:cNvPr>
          <p:cNvSpPr/>
          <p:nvPr/>
        </p:nvSpPr>
        <p:spPr>
          <a:xfrm>
            <a:off x="4248000" y="12348000"/>
            <a:ext cx="8100000" cy="720000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Specialist Installation Occupations: Internal &amp; External blind Installation, Maintenance and Repair  IFATE Apprenticeship</a:t>
            </a:r>
          </a:p>
        </p:txBody>
      </p:sp>
    </p:spTree>
    <p:extLst>
      <p:ext uri="{BB962C8B-B14F-4D97-AF65-F5344CB8AC3E}">
        <p14:creationId xmlns:p14="http://schemas.microsoft.com/office/powerpoint/2010/main" val="3841470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6257cc8-dcda-4a7f-8372-7e09157faba4">
      <Terms xmlns="http://schemas.microsoft.com/office/infopath/2007/PartnerControls"/>
    </lcf76f155ced4ddcb4097134ff3c332f>
    <TaxCatchAll xmlns="55f056f1-0b50-4bcf-a437-ef598767da0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DF27A1311BDD43BADB2C07FDF64E9B" ma:contentTypeVersion="14" ma:contentTypeDescription="Create a new document." ma:contentTypeScope="" ma:versionID="f3800e5555244adf5ae8f90fa710545a">
  <xsd:schema xmlns:xsd="http://www.w3.org/2001/XMLSchema" xmlns:xs="http://www.w3.org/2001/XMLSchema" xmlns:p="http://schemas.microsoft.com/office/2006/metadata/properties" xmlns:ns2="b6257cc8-dcda-4a7f-8372-7e09157faba4" xmlns:ns3="55f056f1-0b50-4bcf-a437-ef598767da06" targetNamespace="http://schemas.microsoft.com/office/2006/metadata/properties" ma:root="true" ma:fieldsID="d2e1b342a0e64537a91b0bd941018f55" ns2:_="" ns3:_="">
    <xsd:import namespace="b6257cc8-dcda-4a7f-8372-7e09157faba4"/>
    <xsd:import namespace="55f056f1-0b50-4bcf-a437-ef598767da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257cc8-dcda-4a7f-8372-7e09157fab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382b8372-5806-4e0e-8ccd-509566ef937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f056f1-0b50-4bcf-a437-ef598767da06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e61d97b2-c4fb-4d9c-b043-16bb8140dcb9}" ma:internalName="TaxCatchAll" ma:showField="CatchAllData" ma:web="55f056f1-0b50-4bcf-a437-ef598767da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D0167A7-C425-4966-B1B5-52091F7CC121}">
  <ds:schemaRefs>
    <ds:schemaRef ds:uri="72e1be1e-2d94-4ca8-b669-4ffd779dfb48"/>
    <ds:schemaRef ds:uri="http://schemas.microsoft.com/office/infopath/2007/PartnerControls"/>
    <ds:schemaRef ds:uri="http://www.w3.org/XML/1998/namespace"/>
    <ds:schemaRef ds:uri="http://purl.org/dc/elements/1.1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e6f1b952-d3b0-4ac6-88a3-afb0e4435927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688BD86-2AA6-4D56-9EE0-B8C2C023D643}"/>
</file>

<file path=customXml/itemProps3.xml><?xml version="1.0" encoding="utf-8"?>
<ds:datastoreItem xmlns:ds="http://schemas.openxmlformats.org/officeDocument/2006/customXml" ds:itemID="{1CE7A499-8010-47B3-ACF2-410D80AE6D9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1784</TotalTime>
  <Words>401</Words>
  <Application>Microsoft Office PowerPoint</Application>
  <PresentationFormat>Custom</PresentationFormat>
  <Paragraphs>54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Faye Burnett</dc:creator>
  <cp:lastModifiedBy>Mark Hatton</cp:lastModifiedBy>
  <cp:revision>13</cp:revision>
  <dcterms:created xsi:type="dcterms:W3CDTF">2023-03-20T09:13:18Z</dcterms:created>
  <dcterms:modified xsi:type="dcterms:W3CDTF">2024-12-12T10:08:23Z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0x010100A6DF27A1311BDD43BADB2C07FDF64E9B</vt:lpwstr>
  </property>
  <property fmtid="{D5CDD505-2E9C-101B-9397-08002B2CF9AE}" pid="3" name="MediaServiceImageTags">
    <vt:lpwstr/>
  </property>
</Properties>
</file>