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sldIdLst>
    <p:sldId id="256" r:id="rId5"/>
  </p:sldIdLst>
  <p:sldSz cx="28800425" cy="27000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647" userDrawn="1">
          <p15:clr>
            <a:srgbClr val="A4A3A4"/>
          </p15:clr>
        </p15:guide>
        <p15:guide id="5" orient="horz" pos="11007" userDrawn="1">
          <p15:clr>
            <a:srgbClr val="A4A3A4"/>
          </p15:clr>
        </p15:guide>
        <p15:guide id="7" orient="horz" pos="17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7B4C"/>
    <a:srgbClr val="B7A375"/>
    <a:srgbClr val="53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6479" autoAdjust="0"/>
    <p:restoredTop sz="94660"/>
  </p:normalViewPr>
  <p:slideViewPr>
    <p:cSldViewPr snapToGrid="0">
      <p:cViewPr varScale="1">
        <p:scale>
          <a:sx n="16" d="100"/>
          <a:sy n="16" d="100"/>
        </p:scale>
        <p:origin x="2044" y="48"/>
      </p:cViewPr>
      <p:guideLst>
        <p:guide pos="2647"/>
        <p:guide orient="horz" pos="11007"/>
        <p:guide orient="horz" pos="17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ye Burnett" userId="02d45721-53c9-4d80-9d59-65518d1953f4" providerId="ADAL" clId="{46D403A7-0A31-4792-80F3-CA4EAB8EF1DF}"/>
    <pc:docChg chg="delSld">
      <pc:chgData name="Faye Burnett" userId="02d45721-53c9-4d80-9d59-65518d1953f4" providerId="ADAL" clId="{46D403A7-0A31-4792-80F3-CA4EAB8EF1DF}" dt="2025-01-02T11:51:01.339" v="0" actId="2696"/>
      <pc:docMkLst>
        <pc:docMk/>
      </pc:docMkLst>
      <pc:sldChg chg="del">
        <pc:chgData name="Faye Burnett" userId="02d45721-53c9-4d80-9d59-65518d1953f4" providerId="ADAL" clId="{46D403A7-0A31-4792-80F3-CA4EAB8EF1DF}" dt="2025-01-02T11:51:01.339" v="0" actId="2696"/>
        <pc:sldMkLst>
          <pc:docMk/>
          <pc:sldMk cId="3853357685" sldId="258"/>
        </pc:sldMkLst>
      </pc:sldChg>
      <pc:sldChg chg="del">
        <pc:chgData name="Faye Burnett" userId="02d45721-53c9-4d80-9d59-65518d1953f4" providerId="ADAL" clId="{46D403A7-0A31-4792-80F3-CA4EAB8EF1DF}" dt="2025-01-02T11:51:01.339" v="0" actId="2696"/>
        <pc:sldMkLst>
          <pc:docMk/>
          <pc:sldMk cId="2912107619" sldId="259"/>
        </pc:sldMkLst>
      </pc:sldChg>
      <pc:sldChg chg="del">
        <pc:chgData name="Faye Burnett" userId="02d45721-53c9-4d80-9d59-65518d1953f4" providerId="ADAL" clId="{46D403A7-0A31-4792-80F3-CA4EAB8EF1DF}" dt="2025-01-02T11:51:01.339" v="0" actId="2696"/>
        <pc:sldMkLst>
          <pc:docMk/>
          <pc:sldMk cId="517787938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4418785"/>
            <a:ext cx="24480361" cy="9400070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4181357"/>
            <a:ext cx="21600319" cy="6518796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50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15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437511"/>
            <a:ext cx="6210092" cy="2288142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437511"/>
            <a:ext cx="18270270" cy="2288142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1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57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6731308"/>
            <a:ext cx="24840367" cy="11231331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18068892"/>
            <a:ext cx="24840367" cy="5906292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6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7187553"/>
            <a:ext cx="12240181" cy="17131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7187553"/>
            <a:ext cx="12240181" cy="17131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437516"/>
            <a:ext cx="24840367" cy="521879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6618801"/>
            <a:ext cx="12183928" cy="3243772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9862573"/>
            <a:ext cx="12183928" cy="14506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6618801"/>
            <a:ext cx="12243932" cy="3243772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9862573"/>
            <a:ext cx="12243932" cy="14506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7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8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480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800013"/>
            <a:ext cx="9288887" cy="6300047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3887535"/>
            <a:ext cx="14580215" cy="19187642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8100060"/>
            <a:ext cx="9288887" cy="15006363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2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800013"/>
            <a:ext cx="9288887" cy="6300047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3887535"/>
            <a:ext cx="14580215" cy="19187642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8100060"/>
            <a:ext cx="9288887" cy="15006363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95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437516"/>
            <a:ext cx="24840367" cy="5218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7187553"/>
            <a:ext cx="24840367" cy="1713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25025191"/>
            <a:ext cx="6480096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25025191"/>
            <a:ext cx="9720143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25025191"/>
            <a:ext cx="6480096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69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5279726" y="5356292"/>
            <a:ext cx="18686843" cy="30483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8000">
                <a:srgbClr val="B7A375"/>
              </a:gs>
              <a:gs pos="70000">
                <a:srgbClr val="917B4C"/>
              </a:gs>
              <a:gs pos="93204">
                <a:srgbClr val="917B4C"/>
              </a:gs>
              <a:gs pos="84000">
                <a:srgbClr val="53472B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5279725" y="10411303"/>
            <a:ext cx="18686840" cy="334772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F881C88-EA3C-8796-BA3A-13ECAE4CCD3C}"/>
              </a:ext>
            </a:extLst>
          </p:cNvPr>
          <p:cNvCxnSpPr>
            <a:cxnSpLocks/>
          </p:cNvCxnSpPr>
          <p:nvPr/>
        </p:nvCxnSpPr>
        <p:spPr>
          <a:xfrm flipH="1">
            <a:off x="20238659" y="12127492"/>
            <a:ext cx="31478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6023FA-3EDC-7A10-5679-F746691957A2}"/>
              </a:ext>
            </a:extLst>
          </p:cNvPr>
          <p:cNvCxnSpPr>
            <a:cxnSpLocks/>
          </p:cNvCxnSpPr>
          <p:nvPr/>
        </p:nvCxnSpPr>
        <p:spPr>
          <a:xfrm flipV="1">
            <a:off x="14930230" y="12671078"/>
            <a:ext cx="0" cy="54320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4946054" y="5595059"/>
            <a:ext cx="0" cy="5215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20355723" y="21554355"/>
            <a:ext cx="30392" cy="2258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5279726" y="17931216"/>
            <a:ext cx="18686841" cy="4639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H="1" flipV="1">
            <a:off x="9509106" y="12671078"/>
            <a:ext cx="3" cy="11142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5279725" y="22570507"/>
            <a:ext cx="18686840" cy="21980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8142067" y="23813234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T Levels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13566398" y="23813238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8990725" y="22740716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With Previous Qualification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9019073" y="23813239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qualification with most up to date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8142067" y="21628044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8142067" y="20474883"/>
            <a:ext cx="2734083" cy="968918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8988683" y="20991371"/>
            <a:ext cx="2734083" cy="56298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5279725" y="5356292"/>
            <a:ext cx="18686842" cy="21028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5305758" y="23312149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4140968" y="20035827"/>
            <a:ext cx="38509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7211149" y="13927669"/>
            <a:ext cx="4447945" cy="348889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NO APPRENTICESHIP BUT IS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SKILLED PATHWAYS GLAZING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18 – 24 months 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Or another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Training and on Programme Assessment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4276496" y="15308139"/>
            <a:ext cx="35163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and revaluation of competence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5336444" y="11793311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5134706" y="9138793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7120218" y="5595059"/>
            <a:ext cx="15535511" cy="262352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Gold Advanced Craft or Supervisor</a:t>
            </a: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714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5081559" y="6663764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5299495" y="2972802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5039555" y="3599926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0D0709-3340-8729-BEAE-BE0C7DB4347E}"/>
              </a:ext>
            </a:extLst>
          </p:cNvPr>
          <p:cNvSpPr txBox="1"/>
          <p:nvPr/>
        </p:nvSpPr>
        <p:spPr>
          <a:xfrm>
            <a:off x="7211149" y="3399640"/>
            <a:ext cx="160226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>
                <a:highlight>
                  <a:srgbClr val="FFFF00"/>
                </a:highlight>
              </a:rPr>
              <a:t>Insert revalidation name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8142067" y="22738832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14933438" y="20296277"/>
            <a:ext cx="0" cy="3516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13566398" y="22740715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 or Experienced Worker with No Qualification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20325331" y="12671080"/>
            <a:ext cx="30392" cy="8320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21869504" y="498308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5201706" y="574654"/>
            <a:ext cx="7579765" cy="936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 </a:t>
            </a:r>
            <a:r>
              <a:rPr lang="en-GB" sz="2400" b="1" i="1" dirty="0"/>
              <a:t>GLAZING</a:t>
            </a:r>
          </a:p>
          <a:p>
            <a:r>
              <a:rPr lang="en-GB" sz="1543" i="1" dirty="0"/>
              <a:t>Version 2</a:t>
            </a:r>
          </a:p>
          <a:p>
            <a:r>
              <a:rPr lang="en-GB" sz="1543" i="1" dirty="0"/>
              <a:t>5.2.24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7120217" y="3263215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rgbClr val="C00000"/>
                </a:solidFill>
              </a:rPr>
              <a:t>NOTE AT ALL STAGES THAT RE-VALUATION OF COMPETENCE IS REQUIRED AND THIS SHOULD INCLUDE RELEVANT PRODUCT KNOWLEDGE OR SPECIALIST AREAS OF INSTALL, ACCESS CARDS, LIFTING EQUIPMENT OR SUPERVISION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12709467" y="13905600"/>
            <a:ext cx="4447945" cy="348889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Formal Training aligned to VQ Level 2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13572001" y="20474883"/>
            <a:ext cx="2734083" cy="968918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8207784" y="13949493"/>
            <a:ext cx="4447945" cy="348889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RE-ASSESSMENT OF RELEVANT QUALIFICATION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(May be a specific competency update)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7211149" y="10810239"/>
            <a:ext cx="15424811" cy="2689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Blue Skilled Workers Card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900CF4-2274-CFD2-29AF-7D405A6AA218}"/>
              </a:ext>
            </a:extLst>
          </p:cNvPr>
          <p:cNvSpPr/>
          <p:nvPr/>
        </p:nvSpPr>
        <p:spPr>
          <a:xfrm>
            <a:off x="13084722" y="964537"/>
            <a:ext cx="427552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GLAZING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E93972-759E-119A-8DF0-B13D456343A3}"/>
              </a:ext>
            </a:extLst>
          </p:cNvPr>
          <p:cNvSpPr txBox="1"/>
          <p:nvPr/>
        </p:nvSpPr>
        <p:spPr>
          <a:xfrm rot="16200000">
            <a:off x="5202902" y="25261715"/>
            <a:ext cx="1521415" cy="7254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57" dirty="0"/>
              <a:t>Comp Framework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622479-FE84-1AC5-80E7-2115993A66B4}"/>
              </a:ext>
            </a:extLst>
          </p:cNvPr>
          <p:cNvSpPr/>
          <p:nvPr/>
        </p:nvSpPr>
        <p:spPr>
          <a:xfrm>
            <a:off x="7211149" y="25411709"/>
            <a:ext cx="15424811" cy="56976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75" dirty="0">
                <a:solidFill>
                  <a:schemeClr val="tx1"/>
                </a:solidFill>
              </a:rPr>
              <a:t>COMPETENCY FRAME-WORK IS IN PLACE BUT NEEDS AMMENDING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51FB9F-8276-20EB-9554-059988260D8F}"/>
              </a:ext>
            </a:extLst>
          </p:cNvPr>
          <p:cNvSpPr/>
          <p:nvPr/>
        </p:nvSpPr>
        <p:spPr>
          <a:xfrm>
            <a:off x="13597537" y="21622409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CE0B76-AC71-FFD7-1B56-2D6E2EB50B8D}"/>
              </a:ext>
            </a:extLst>
          </p:cNvPr>
          <p:cNvSpPr/>
          <p:nvPr/>
        </p:nvSpPr>
        <p:spPr>
          <a:xfrm>
            <a:off x="18988680" y="21620075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5EF5DF-EC2C-5DB8-0BA0-845DF4EEF25C}"/>
              </a:ext>
            </a:extLst>
          </p:cNvPr>
          <p:cNvCxnSpPr>
            <a:cxnSpLocks/>
          </p:cNvCxnSpPr>
          <p:nvPr/>
        </p:nvCxnSpPr>
        <p:spPr>
          <a:xfrm flipV="1">
            <a:off x="13377510" y="18103116"/>
            <a:ext cx="0" cy="2193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F534CFA-B154-001E-C67F-3E7EB8CCA5F4}"/>
              </a:ext>
            </a:extLst>
          </p:cNvPr>
          <p:cNvCxnSpPr>
            <a:cxnSpLocks/>
          </p:cNvCxnSpPr>
          <p:nvPr/>
        </p:nvCxnSpPr>
        <p:spPr>
          <a:xfrm flipV="1">
            <a:off x="16511235" y="18096245"/>
            <a:ext cx="3810" cy="2194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240FB2-454E-3295-3C2A-7EC0998F9D4F}"/>
              </a:ext>
            </a:extLst>
          </p:cNvPr>
          <p:cNvCxnSpPr>
            <a:cxnSpLocks/>
          </p:cNvCxnSpPr>
          <p:nvPr/>
        </p:nvCxnSpPr>
        <p:spPr>
          <a:xfrm flipH="1">
            <a:off x="13370626" y="20291123"/>
            <a:ext cx="3140611" cy="9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D8DC57-7CCF-AE5B-1F6E-3BB5A0FB4CFE}"/>
              </a:ext>
            </a:extLst>
          </p:cNvPr>
          <p:cNvCxnSpPr>
            <a:cxnSpLocks/>
          </p:cNvCxnSpPr>
          <p:nvPr/>
        </p:nvCxnSpPr>
        <p:spPr>
          <a:xfrm flipH="1">
            <a:off x="13377512" y="18096247"/>
            <a:ext cx="3140611" cy="9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0" name="Picture 6" descr="Experienced Worker">
            <a:extLst>
              <a:ext uri="{FF2B5EF4-FFF2-40B4-BE49-F238E27FC236}">
                <a16:creationId xmlns:a16="http://schemas.microsoft.com/office/drawing/2014/main" id="{9898C6DE-B901-A436-7B4F-586CAFB4F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6663" y="18293365"/>
            <a:ext cx="1370749" cy="8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E60C88F2-FE4C-5866-348B-B2DD96741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065" y="18255266"/>
            <a:ext cx="2687982" cy="17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>
            <a:extLst>
              <a:ext uri="{FF2B5EF4-FFF2-40B4-BE49-F238E27FC236}">
                <a16:creationId xmlns:a16="http://schemas.microsoft.com/office/drawing/2014/main" id="{B2E02576-D460-BC1B-25E3-685118037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174" y="18266831"/>
            <a:ext cx="2687982" cy="17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61E47FD-76B5-41AC-0D9E-1708CC3586A0}"/>
              </a:ext>
            </a:extLst>
          </p:cNvPr>
          <p:cNvSpPr txBox="1"/>
          <p:nvPr/>
        </p:nvSpPr>
        <p:spPr>
          <a:xfrm>
            <a:off x="16994631" y="2013527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TBC?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CAA371B6-9C35-1036-40B3-861CF5666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8211" y="18341161"/>
            <a:ext cx="2737941" cy="17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25C2CD9-23C8-F150-D0BF-7586A3388C2B}"/>
              </a:ext>
            </a:extLst>
          </p:cNvPr>
          <p:cNvSpPr/>
          <p:nvPr/>
        </p:nvSpPr>
        <p:spPr>
          <a:xfrm>
            <a:off x="18968211" y="20348474"/>
            <a:ext cx="2734083" cy="56298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EXISTING AND RELEVANT QUALIFICATION</a:t>
            </a:r>
          </a:p>
        </p:txBody>
      </p:sp>
      <p:pic>
        <p:nvPicPr>
          <p:cNvPr id="51" name="Picture 12">
            <a:extLst>
              <a:ext uri="{FF2B5EF4-FFF2-40B4-BE49-F238E27FC236}">
                <a16:creationId xmlns:a16="http://schemas.microsoft.com/office/drawing/2014/main" id="{6C41C55B-BEE3-1F62-614F-8084BA05E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4583" y="11508542"/>
            <a:ext cx="2737941" cy="17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30B3A5-2B9F-DD96-3277-6DD5485AB24E}"/>
              </a:ext>
            </a:extLst>
          </p:cNvPr>
          <p:cNvCxnSpPr>
            <a:cxnSpLocks/>
          </p:cNvCxnSpPr>
          <p:nvPr/>
        </p:nvCxnSpPr>
        <p:spPr>
          <a:xfrm flipV="1">
            <a:off x="23324502" y="12117998"/>
            <a:ext cx="62036" cy="9831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930CA08-CD19-53E3-2693-843E64966EEA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21722763" y="21949110"/>
            <a:ext cx="1601741" cy="751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F46D491-6694-7A47-5B72-ECFD3F1FF58D}"/>
              </a:ext>
            </a:extLst>
          </p:cNvPr>
          <p:cNvSpPr/>
          <p:nvPr/>
        </p:nvSpPr>
        <p:spPr>
          <a:xfrm>
            <a:off x="10944346" y="8624858"/>
            <a:ext cx="8003412" cy="83472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Formal Training aligned to VQ Level 3 and End Point Assessment (aligned to VQ Level 3)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4FF2F189-7064-A9F8-274D-12F30EFE4D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97535" y="6202191"/>
            <a:ext cx="2704532" cy="1765296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E7F0932A-B068-4D2E-AC65-1A6E1527A7AA}"/>
              </a:ext>
            </a:extLst>
          </p:cNvPr>
          <p:cNvSpPr/>
          <p:nvPr/>
        </p:nvSpPr>
        <p:spPr>
          <a:xfrm>
            <a:off x="13579013" y="9535443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With Supervisory specialist questions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30837EE1-986B-0046-5200-8E199C0FB20A}"/>
              </a:ext>
            </a:extLst>
          </p:cNvPr>
          <p:cNvSpPr/>
          <p:nvPr/>
        </p:nvSpPr>
        <p:spPr>
          <a:xfrm>
            <a:off x="20559719" y="8547618"/>
            <a:ext cx="3199279" cy="1688382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NOTE THERE SHOULD BE AN APPRENTICESHIP FOR THIS ROUTE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8C5DDD7-FD5F-A01B-6644-A050AB1DF5B1}"/>
              </a:ext>
            </a:extLst>
          </p:cNvPr>
          <p:cNvSpPr/>
          <p:nvPr/>
        </p:nvSpPr>
        <p:spPr>
          <a:xfrm>
            <a:off x="22741645" y="14809231"/>
            <a:ext cx="1230697" cy="1395966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Will need additional learning for competency updates</a:t>
            </a:r>
          </a:p>
        </p:txBody>
      </p:sp>
      <p:pic>
        <p:nvPicPr>
          <p:cNvPr id="6" name="Picture 2" descr="Trainee CSCS card | Official CSCS Website">
            <a:extLst>
              <a:ext uri="{FF2B5EF4-FFF2-40B4-BE49-F238E27FC236}">
                <a16:creationId xmlns:a16="http://schemas.microsoft.com/office/drawing/2014/main" id="{2D52B8CE-5501-B970-A57A-E7C1AFEC2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6664" y="19277267"/>
            <a:ext cx="1370748" cy="8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77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0167A7-C425-4966-B1B5-52091F7CC121}">
  <ds:schemaRefs>
    <ds:schemaRef ds:uri="http://schemas.microsoft.com/office/2006/metadata/properties"/>
    <ds:schemaRef ds:uri="http://schemas.microsoft.com/office/infopath/2007/PartnerControls"/>
    <ds:schemaRef ds:uri="b6257cc8-dcda-4a7f-8372-7e09157faba4"/>
    <ds:schemaRef ds:uri="55f056f1-0b50-4bcf-a437-ef598767da06"/>
  </ds:schemaRefs>
</ds:datastoreItem>
</file>

<file path=customXml/itemProps2.xml><?xml version="1.0" encoding="utf-8"?>
<ds:datastoreItem xmlns:ds="http://schemas.openxmlformats.org/officeDocument/2006/customXml" ds:itemID="{30A2D71C-629A-4A34-BF7E-A45E20DB978C}"/>
</file>

<file path=customXml/itemProps3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959</TotalTime>
  <Words>332</Words>
  <Application>Microsoft Office PowerPoint</Application>
  <PresentationFormat>Custom</PresentationFormat>
  <Paragraphs>79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15</cp:revision>
  <dcterms:created xsi:type="dcterms:W3CDTF">2023-03-20T09:13:18Z</dcterms:created>
  <dcterms:modified xsi:type="dcterms:W3CDTF">2025-01-02T11:51:03Z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SIP_Label_9cdae78c-d8c9-4e8f-8e13-92b9d88f0f69_Enabled">
    <vt:lpwstr>true</vt:lpwstr>
  </property>
  <property fmtid="{D5CDD505-2E9C-101B-9397-08002B2CF9AE}" pid="4" name="MSIP_Label_9cdae78c-d8c9-4e8f-8e13-92b9d88f0f69_SetDate">
    <vt:lpwstr>2025-01-02T11:50:52Z</vt:lpwstr>
  </property>
  <property fmtid="{D5CDD505-2E9C-101B-9397-08002B2CF9AE}" pid="5" name="MSIP_Label_9cdae78c-d8c9-4e8f-8e13-92b9d88f0f69_Method">
    <vt:lpwstr>Privileged</vt:lpwstr>
  </property>
  <property fmtid="{D5CDD505-2E9C-101B-9397-08002B2CF9AE}" pid="6" name="MSIP_Label_9cdae78c-d8c9-4e8f-8e13-92b9d88f0f69_Name">
    <vt:lpwstr>9cdae78c-d8c9-4e8f-8e13-92b9d88f0f69</vt:lpwstr>
  </property>
  <property fmtid="{D5CDD505-2E9C-101B-9397-08002B2CF9AE}" pid="7" name="MSIP_Label_9cdae78c-d8c9-4e8f-8e13-92b9d88f0f69_SiteId">
    <vt:lpwstr>f9300280-65a0-46f8-a18c-a296431980f5</vt:lpwstr>
  </property>
  <property fmtid="{D5CDD505-2E9C-101B-9397-08002B2CF9AE}" pid="8" name="MSIP_Label_9cdae78c-d8c9-4e8f-8e13-92b9d88f0f69_ActionId">
    <vt:lpwstr>1a02715f-84ec-4a5e-bbf8-76641cf28b7c</vt:lpwstr>
  </property>
  <property fmtid="{D5CDD505-2E9C-101B-9397-08002B2CF9AE}" pid="9" name="MSIP_Label_9cdae78c-d8c9-4e8f-8e13-92b9d88f0f69_ContentBits">
    <vt:lpwstr>0</vt:lpwstr>
  </property>
  <property fmtid="{D5CDD505-2E9C-101B-9397-08002B2CF9AE}" pid="10" name="MediaServiceImageTags">
    <vt:lpwstr/>
  </property>
</Properties>
</file>