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sldIdLst>
    <p:sldId id="258" r:id="rId5"/>
  </p:sldIdLst>
  <p:sldSz cx="28800425" cy="27000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647" userDrawn="1">
          <p15:clr>
            <a:srgbClr val="A4A3A4"/>
          </p15:clr>
        </p15:guide>
        <p15:guide id="5" orient="horz" pos="11007" userDrawn="1">
          <p15:clr>
            <a:srgbClr val="A4A3A4"/>
          </p15:clr>
        </p15:guide>
        <p15:guide id="7" orient="horz" pos="17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7B4C"/>
    <a:srgbClr val="B7A375"/>
    <a:srgbClr val="53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6479" autoAdjust="0"/>
    <p:restoredTop sz="94660"/>
  </p:normalViewPr>
  <p:slideViewPr>
    <p:cSldViewPr snapToGrid="0">
      <p:cViewPr varScale="1">
        <p:scale>
          <a:sx n="16" d="100"/>
          <a:sy n="16" d="100"/>
        </p:scale>
        <p:origin x="2044" y="48"/>
      </p:cViewPr>
      <p:guideLst>
        <p:guide pos="2647"/>
        <p:guide orient="horz" pos="11007"/>
        <p:guide orient="horz" pos="17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ye Burnett" userId="02d45721-53c9-4d80-9d59-65518d1953f4" providerId="ADAL" clId="{D1D9E0E4-C5A1-4C6A-810D-1767AA887F6D}"/>
    <pc:docChg chg="undo custSel addSld delSld">
      <pc:chgData name="Faye Burnett" userId="02d45721-53c9-4d80-9d59-65518d1953f4" providerId="ADAL" clId="{D1D9E0E4-C5A1-4C6A-810D-1767AA887F6D}" dt="2025-01-02T11:52:47.179" v="3" actId="2696"/>
      <pc:docMkLst>
        <pc:docMk/>
      </pc:docMkLst>
      <pc:sldChg chg="del">
        <pc:chgData name="Faye Burnett" userId="02d45721-53c9-4d80-9d59-65518d1953f4" providerId="ADAL" clId="{D1D9E0E4-C5A1-4C6A-810D-1767AA887F6D}" dt="2025-01-02T11:52:39.278" v="0" actId="2696"/>
        <pc:sldMkLst>
          <pc:docMk/>
          <pc:sldMk cId="1264779520" sldId="256"/>
        </pc:sldMkLst>
      </pc:sldChg>
      <pc:sldChg chg="add del">
        <pc:chgData name="Faye Burnett" userId="02d45721-53c9-4d80-9d59-65518d1953f4" providerId="ADAL" clId="{D1D9E0E4-C5A1-4C6A-810D-1767AA887F6D}" dt="2025-01-02T11:52:43.715" v="2" actId="2696"/>
        <pc:sldMkLst>
          <pc:docMk/>
          <pc:sldMk cId="3853357685" sldId="258"/>
        </pc:sldMkLst>
      </pc:sldChg>
      <pc:sldChg chg="del">
        <pc:chgData name="Faye Burnett" userId="02d45721-53c9-4d80-9d59-65518d1953f4" providerId="ADAL" clId="{D1D9E0E4-C5A1-4C6A-810D-1767AA887F6D}" dt="2025-01-02T11:52:47.179" v="3" actId="2696"/>
        <pc:sldMkLst>
          <pc:docMk/>
          <pc:sldMk cId="2912107619" sldId="259"/>
        </pc:sldMkLst>
      </pc:sldChg>
      <pc:sldChg chg="del">
        <pc:chgData name="Faye Burnett" userId="02d45721-53c9-4d80-9d59-65518d1953f4" providerId="ADAL" clId="{D1D9E0E4-C5A1-4C6A-810D-1767AA887F6D}" dt="2025-01-02T11:52:39.278" v="0" actId="2696"/>
        <pc:sldMkLst>
          <pc:docMk/>
          <pc:sldMk cId="517787938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4418785"/>
            <a:ext cx="24480361" cy="9400070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4181357"/>
            <a:ext cx="21600319" cy="6518796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50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15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437511"/>
            <a:ext cx="6210092" cy="2288142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437511"/>
            <a:ext cx="18270270" cy="2288142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1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57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6731308"/>
            <a:ext cx="24840367" cy="11231331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18068892"/>
            <a:ext cx="24840367" cy="5906292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6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7187553"/>
            <a:ext cx="12240181" cy="17131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7187553"/>
            <a:ext cx="12240181" cy="17131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437516"/>
            <a:ext cx="24840367" cy="521879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6618801"/>
            <a:ext cx="12183928" cy="3243772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9862573"/>
            <a:ext cx="12183928" cy="14506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6618801"/>
            <a:ext cx="12243932" cy="3243772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9862573"/>
            <a:ext cx="12243932" cy="14506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7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8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480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800013"/>
            <a:ext cx="9288887" cy="6300047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3887535"/>
            <a:ext cx="14580215" cy="19187642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8100060"/>
            <a:ext cx="9288887" cy="15006363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2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800013"/>
            <a:ext cx="9288887" cy="6300047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3887535"/>
            <a:ext cx="14580215" cy="19187642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8100060"/>
            <a:ext cx="9288887" cy="15006363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95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437516"/>
            <a:ext cx="24840367" cy="5218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7187553"/>
            <a:ext cx="24840367" cy="1713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25025191"/>
            <a:ext cx="6480096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25025191"/>
            <a:ext cx="9720143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25025191"/>
            <a:ext cx="6480096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69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s://findapprenticeshiptraining.apprenticeships.education.gov.uk/courses/513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2058">
            <a:extLst>
              <a:ext uri="{FF2B5EF4-FFF2-40B4-BE49-F238E27FC236}">
                <a16:creationId xmlns:a16="http://schemas.microsoft.com/office/drawing/2014/main" id="{7EC8C955-8B9A-42C3-5FFD-EBC564148622}"/>
              </a:ext>
            </a:extLst>
          </p:cNvPr>
          <p:cNvSpPr/>
          <p:nvPr/>
        </p:nvSpPr>
        <p:spPr>
          <a:xfrm>
            <a:off x="20503894" y="5368240"/>
            <a:ext cx="7140054" cy="301070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78A6E1-5A87-DEDC-3864-BA4274029BE8}"/>
              </a:ext>
            </a:extLst>
          </p:cNvPr>
          <p:cNvSpPr/>
          <p:nvPr/>
        </p:nvSpPr>
        <p:spPr>
          <a:xfrm>
            <a:off x="20457922" y="10356818"/>
            <a:ext cx="7140054" cy="334772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F9C14D7-9EF8-85ED-47A1-BD505CD439FA}"/>
              </a:ext>
            </a:extLst>
          </p:cNvPr>
          <p:cNvSpPr/>
          <p:nvPr/>
        </p:nvSpPr>
        <p:spPr>
          <a:xfrm>
            <a:off x="20496895" y="22570506"/>
            <a:ext cx="7153946" cy="38251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78B212-B6C1-F235-700E-3F0777E39350}"/>
              </a:ext>
            </a:extLst>
          </p:cNvPr>
          <p:cNvSpPr/>
          <p:nvPr/>
        </p:nvSpPr>
        <p:spPr>
          <a:xfrm>
            <a:off x="20503896" y="13765722"/>
            <a:ext cx="7140052" cy="126194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cxnSp>
        <p:nvCxnSpPr>
          <p:cNvPr id="2054" name="Straight Connector 2053">
            <a:extLst>
              <a:ext uri="{FF2B5EF4-FFF2-40B4-BE49-F238E27FC236}">
                <a16:creationId xmlns:a16="http://schemas.microsoft.com/office/drawing/2014/main" id="{13E2F2D5-99FE-F27A-582C-416F3DE79D22}"/>
              </a:ext>
            </a:extLst>
          </p:cNvPr>
          <p:cNvCxnSpPr>
            <a:cxnSpLocks/>
            <a:stCxn id="2055" idx="0"/>
          </p:cNvCxnSpPr>
          <p:nvPr/>
        </p:nvCxnSpPr>
        <p:spPr>
          <a:xfrm flipV="1">
            <a:off x="22450458" y="6734045"/>
            <a:ext cx="67998" cy="17191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B31EE0F-8B92-06DD-A6F8-9F69CD6BA956}"/>
              </a:ext>
            </a:extLst>
          </p:cNvPr>
          <p:cNvCxnSpPr>
            <a:cxnSpLocks/>
            <a:stCxn id="2049" idx="0"/>
          </p:cNvCxnSpPr>
          <p:nvPr/>
        </p:nvCxnSpPr>
        <p:spPr>
          <a:xfrm flipH="1" flipV="1">
            <a:off x="25331675" y="6929679"/>
            <a:ext cx="63316" cy="169935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1545926" y="5356292"/>
            <a:ext cx="18686843" cy="30483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8000">
                <a:srgbClr val="B7A375"/>
              </a:gs>
              <a:gs pos="70000">
                <a:srgbClr val="917B4C"/>
              </a:gs>
              <a:gs pos="93204">
                <a:srgbClr val="917B4C"/>
              </a:gs>
              <a:gs pos="84000">
                <a:srgbClr val="53472B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1545925" y="10411303"/>
            <a:ext cx="18686840" cy="334772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F881C88-EA3C-8796-BA3A-13ECAE4CCD3C}"/>
              </a:ext>
            </a:extLst>
          </p:cNvPr>
          <p:cNvCxnSpPr>
            <a:cxnSpLocks/>
          </p:cNvCxnSpPr>
          <p:nvPr/>
        </p:nvCxnSpPr>
        <p:spPr>
          <a:xfrm flipH="1">
            <a:off x="16504859" y="12127492"/>
            <a:ext cx="31478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6023FA-3EDC-7A10-5679-F746691957A2}"/>
              </a:ext>
            </a:extLst>
          </p:cNvPr>
          <p:cNvCxnSpPr>
            <a:cxnSpLocks/>
          </p:cNvCxnSpPr>
          <p:nvPr/>
        </p:nvCxnSpPr>
        <p:spPr>
          <a:xfrm flipV="1">
            <a:off x="11196430" y="12671078"/>
            <a:ext cx="0" cy="54320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1212254" y="5595059"/>
            <a:ext cx="0" cy="5215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16621923" y="21554355"/>
            <a:ext cx="30392" cy="2258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1545926" y="17931216"/>
            <a:ext cx="18686841" cy="4639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</p:cNvCxnSpPr>
          <p:nvPr/>
        </p:nvCxnSpPr>
        <p:spPr>
          <a:xfrm flipH="1" flipV="1">
            <a:off x="5775306" y="12671078"/>
            <a:ext cx="3" cy="11142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1545925" y="22570507"/>
            <a:ext cx="18686840" cy="21980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9832598" y="23813238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5256925" y="22740716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With Previous Qualification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5285273" y="23813239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qualification with most up to date SKEB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5254883" y="20991371"/>
            <a:ext cx="2734083" cy="56298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1545925" y="5356292"/>
            <a:ext cx="18686842" cy="21028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1571958" y="23312149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407168" y="20035827"/>
            <a:ext cx="38509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542696" y="15308139"/>
            <a:ext cx="35163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and revaluation of competence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1602644" y="11793311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1400906" y="9138793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Training</a:t>
            </a: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3386418" y="5595059"/>
            <a:ext cx="15535511" cy="262352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Gold Advanced Craft or Supervisor or Surveyor</a:t>
            </a: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1347759" y="6663764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1565694" y="2401585"/>
            <a:ext cx="26078254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1305755" y="3028709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0D0709-3340-8729-BEAE-BE0C7DB4347E}"/>
              </a:ext>
            </a:extLst>
          </p:cNvPr>
          <p:cNvSpPr txBox="1"/>
          <p:nvPr/>
        </p:nvSpPr>
        <p:spPr>
          <a:xfrm>
            <a:off x="3477349" y="2828423"/>
            <a:ext cx="160226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>
                <a:highlight>
                  <a:srgbClr val="FFFF00"/>
                </a:highlight>
              </a:rPr>
              <a:t>Insert revalidation name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11199638" y="20296277"/>
            <a:ext cx="0" cy="3516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9832598" y="22740715"/>
            <a:ext cx="273408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 or Experienced Worker with No Qualification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16591531" y="12671080"/>
            <a:ext cx="30392" cy="8320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26148947" y="33800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1467906" y="574654"/>
            <a:ext cx="7579765" cy="936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Route to Competence:  </a:t>
            </a:r>
            <a:r>
              <a:rPr lang="en-GB" sz="2400" b="1" i="1" dirty="0"/>
              <a:t>GLAZING</a:t>
            </a:r>
          </a:p>
          <a:p>
            <a:r>
              <a:rPr lang="en-GB" sz="1543" i="1" dirty="0"/>
              <a:t>Version 2</a:t>
            </a:r>
          </a:p>
          <a:p>
            <a:r>
              <a:rPr lang="en-GB" sz="1543" i="1" dirty="0"/>
              <a:t>5.2.24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3386417" y="2691998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rgbClr val="C00000"/>
                </a:solidFill>
              </a:rPr>
              <a:t>NOTE AT ALL STAGES THAT RE-VALUATION OF COMPETENCE IS REQUIRED AND THIS SHOULD INCLUDE RELEVANT PRODUCT KNOWLEDGE OR SPECIALIST AREAS OF INSTALL, ACCESS CARDS, LIFTING EQUIPMENT OR SUPERVISION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8975667" y="13905600"/>
            <a:ext cx="4447945" cy="348889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Formal Training aligned to VQ Level 2 FENESTRATION INSTALLATION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9838201" y="20474883"/>
            <a:ext cx="2734083" cy="968918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4473984" y="13949493"/>
            <a:ext cx="4447945" cy="348889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RE-ASSESSMENT OF RELEVANT QUALIFICATION FENESTRATION INSTALLER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3477349" y="10810239"/>
            <a:ext cx="15424811" cy="26898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Blue Skilled Workers Card</a:t>
            </a: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900CF4-2274-CFD2-29AF-7D405A6AA218}"/>
              </a:ext>
            </a:extLst>
          </p:cNvPr>
          <p:cNvSpPr/>
          <p:nvPr/>
        </p:nvSpPr>
        <p:spPr>
          <a:xfrm>
            <a:off x="900112" y="392521"/>
            <a:ext cx="270002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FENESTRATION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E93972-759E-119A-8DF0-B13D456343A3}"/>
              </a:ext>
            </a:extLst>
          </p:cNvPr>
          <p:cNvSpPr txBox="1"/>
          <p:nvPr/>
        </p:nvSpPr>
        <p:spPr>
          <a:xfrm rot="16200000">
            <a:off x="1469102" y="25261715"/>
            <a:ext cx="1521415" cy="7254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57" dirty="0"/>
              <a:t>Comp Framework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2622479-FE84-1AC5-80E7-2115993A66B4}"/>
              </a:ext>
            </a:extLst>
          </p:cNvPr>
          <p:cNvSpPr/>
          <p:nvPr/>
        </p:nvSpPr>
        <p:spPr>
          <a:xfrm>
            <a:off x="3477349" y="25411709"/>
            <a:ext cx="15424811" cy="569769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75" dirty="0">
                <a:solidFill>
                  <a:schemeClr val="tx1"/>
                </a:solidFill>
              </a:rPr>
              <a:t>COMPETENCY FRAME-WORK IS IN PLACE BUT NEEDS AMMENDING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51FB9F-8276-20EB-9554-059988260D8F}"/>
              </a:ext>
            </a:extLst>
          </p:cNvPr>
          <p:cNvSpPr/>
          <p:nvPr/>
        </p:nvSpPr>
        <p:spPr>
          <a:xfrm>
            <a:off x="9863737" y="21622409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CE0B76-AC71-FFD7-1B56-2D6E2EB50B8D}"/>
              </a:ext>
            </a:extLst>
          </p:cNvPr>
          <p:cNvSpPr/>
          <p:nvPr/>
        </p:nvSpPr>
        <p:spPr>
          <a:xfrm>
            <a:off x="15254880" y="21620075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5EF5DF-EC2C-5DB8-0BA0-845DF4EEF25C}"/>
              </a:ext>
            </a:extLst>
          </p:cNvPr>
          <p:cNvCxnSpPr>
            <a:cxnSpLocks/>
          </p:cNvCxnSpPr>
          <p:nvPr/>
        </p:nvCxnSpPr>
        <p:spPr>
          <a:xfrm flipV="1">
            <a:off x="9643710" y="18103116"/>
            <a:ext cx="0" cy="2193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F534CFA-B154-001E-C67F-3E7EB8CCA5F4}"/>
              </a:ext>
            </a:extLst>
          </p:cNvPr>
          <p:cNvCxnSpPr>
            <a:cxnSpLocks/>
          </p:cNvCxnSpPr>
          <p:nvPr/>
        </p:nvCxnSpPr>
        <p:spPr>
          <a:xfrm flipV="1">
            <a:off x="12777435" y="18096245"/>
            <a:ext cx="3810" cy="2194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5240FB2-454E-3295-3C2A-7EC0998F9D4F}"/>
              </a:ext>
            </a:extLst>
          </p:cNvPr>
          <p:cNvCxnSpPr>
            <a:cxnSpLocks/>
          </p:cNvCxnSpPr>
          <p:nvPr/>
        </p:nvCxnSpPr>
        <p:spPr>
          <a:xfrm flipH="1">
            <a:off x="9636826" y="20291123"/>
            <a:ext cx="3140611" cy="9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4D8DC57-7CCF-AE5B-1F6E-3BB5A0FB4CFE}"/>
              </a:ext>
            </a:extLst>
          </p:cNvPr>
          <p:cNvCxnSpPr>
            <a:cxnSpLocks/>
          </p:cNvCxnSpPr>
          <p:nvPr/>
        </p:nvCxnSpPr>
        <p:spPr>
          <a:xfrm flipH="1">
            <a:off x="9643712" y="18096247"/>
            <a:ext cx="3140611" cy="9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" name="Picture 10">
            <a:extLst>
              <a:ext uri="{FF2B5EF4-FFF2-40B4-BE49-F238E27FC236}">
                <a16:creationId xmlns:a16="http://schemas.microsoft.com/office/drawing/2014/main" id="{B2E02576-D460-BC1B-25E3-685118037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3374" y="18266831"/>
            <a:ext cx="2687982" cy="175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61E47FD-76B5-41AC-0D9E-1708CC3586A0}"/>
              </a:ext>
            </a:extLst>
          </p:cNvPr>
          <p:cNvSpPr txBox="1"/>
          <p:nvPr/>
        </p:nvSpPr>
        <p:spPr>
          <a:xfrm>
            <a:off x="13260831" y="2013527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TBC?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CAA371B6-9C35-1036-40B3-861CF5666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4411" y="18341161"/>
            <a:ext cx="2737941" cy="17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25C2CD9-23C8-F150-D0BF-7586A3388C2B}"/>
              </a:ext>
            </a:extLst>
          </p:cNvPr>
          <p:cNvSpPr/>
          <p:nvPr/>
        </p:nvSpPr>
        <p:spPr>
          <a:xfrm>
            <a:off x="15234411" y="20348474"/>
            <a:ext cx="2734083" cy="56298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EXISTING AND RELEVANT QUALIFICATION</a:t>
            </a:r>
          </a:p>
        </p:txBody>
      </p:sp>
      <p:pic>
        <p:nvPicPr>
          <p:cNvPr id="51" name="Picture 12">
            <a:extLst>
              <a:ext uri="{FF2B5EF4-FFF2-40B4-BE49-F238E27FC236}">
                <a16:creationId xmlns:a16="http://schemas.microsoft.com/office/drawing/2014/main" id="{6C41C55B-BEE3-1F62-614F-8084BA05E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783" y="11508542"/>
            <a:ext cx="2737941" cy="17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30B3A5-2B9F-DD96-3277-6DD5485AB24E}"/>
              </a:ext>
            </a:extLst>
          </p:cNvPr>
          <p:cNvCxnSpPr>
            <a:cxnSpLocks/>
          </p:cNvCxnSpPr>
          <p:nvPr/>
        </p:nvCxnSpPr>
        <p:spPr>
          <a:xfrm flipH="1" flipV="1">
            <a:off x="19652738" y="12117998"/>
            <a:ext cx="17174" cy="98680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930CA08-CD19-53E3-2693-843E64966EEA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17988963" y="21920311"/>
            <a:ext cx="1663080" cy="36309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F46D491-6694-7A47-5B72-ECFD3F1FF58D}"/>
              </a:ext>
            </a:extLst>
          </p:cNvPr>
          <p:cNvSpPr/>
          <p:nvPr/>
        </p:nvSpPr>
        <p:spPr>
          <a:xfrm>
            <a:off x="7210546" y="8624858"/>
            <a:ext cx="8003412" cy="83472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Formal Training aligned to VQ Level 3 and End Point Assessment (aligned to VQ Level 3)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4FF2F189-7064-A9F8-274D-12F30EFE4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3735" y="6202191"/>
            <a:ext cx="2704532" cy="1765296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E7F0932A-B068-4D2E-AC65-1A6E1527A7AA}"/>
              </a:ext>
            </a:extLst>
          </p:cNvPr>
          <p:cNvSpPr/>
          <p:nvPr/>
        </p:nvSpPr>
        <p:spPr>
          <a:xfrm>
            <a:off x="9845213" y="9535443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With Supervisory specialist questions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59E52B8-52D2-3C42-8C84-8B391F97F14F}"/>
              </a:ext>
            </a:extLst>
          </p:cNvPr>
          <p:cNvSpPr/>
          <p:nvPr/>
        </p:nvSpPr>
        <p:spPr>
          <a:xfrm>
            <a:off x="4405946" y="23834657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T Levels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83F772-4EA4-70CC-D143-405283A4B724}"/>
              </a:ext>
            </a:extLst>
          </p:cNvPr>
          <p:cNvSpPr/>
          <p:nvPr/>
        </p:nvSpPr>
        <p:spPr>
          <a:xfrm>
            <a:off x="4405946" y="21649467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62D40A6-B15C-A65E-DADB-21E3CCEA7CB9}"/>
              </a:ext>
            </a:extLst>
          </p:cNvPr>
          <p:cNvSpPr/>
          <p:nvPr/>
        </p:nvSpPr>
        <p:spPr>
          <a:xfrm>
            <a:off x="4405946" y="20496306"/>
            <a:ext cx="2734083" cy="968918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C88CFA6-AABC-0FFB-0435-C3F7D268BD0F}"/>
              </a:ext>
            </a:extLst>
          </p:cNvPr>
          <p:cNvSpPr/>
          <p:nvPr/>
        </p:nvSpPr>
        <p:spPr>
          <a:xfrm>
            <a:off x="3577359" y="13899036"/>
            <a:ext cx="4447945" cy="3488899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APPRENTICESHIP FENESTRATION INSTALLER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18 MONTHS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linkClick r:id="rId5"/>
              </a:rPr>
              <a:t>https://findapprenticeshiptraining.apprenticeships.education.gov.uk/courses/513</a:t>
            </a:r>
            <a:endParaRPr lang="en-GB" sz="1371" dirty="0">
              <a:solidFill>
                <a:schemeClr val="tx1"/>
              </a:solidFill>
            </a:endParaRPr>
          </a:p>
          <a:p>
            <a:pPr algn="ctr"/>
            <a:endParaRPr lang="en-GB" sz="137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SKILLED PATHWAYS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18 – 24 months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Or another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Training and on Programme Assessment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3B5E8E-4AA4-FA54-36A5-A2896C9528E9}"/>
              </a:ext>
            </a:extLst>
          </p:cNvPr>
          <p:cNvSpPr/>
          <p:nvPr/>
        </p:nvSpPr>
        <p:spPr>
          <a:xfrm>
            <a:off x="4405946" y="22760255"/>
            <a:ext cx="2734083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897FE092-5416-709F-7EB1-0FDB3D058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944" y="18389565"/>
            <a:ext cx="2734082" cy="173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C469669-7BAB-38BE-589A-531892E302C7}"/>
              </a:ext>
            </a:extLst>
          </p:cNvPr>
          <p:cNvSpPr/>
          <p:nvPr/>
        </p:nvSpPr>
        <p:spPr>
          <a:xfrm>
            <a:off x="16825920" y="8613700"/>
            <a:ext cx="3199279" cy="157514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THERE SHOULD BE AN APPRENTICESHIP IN LEVEL 2 and SURVEYING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8C41DE-720D-E0D6-B3CF-64AE9A5A7F34}"/>
              </a:ext>
            </a:extLst>
          </p:cNvPr>
          <p:cNvSpPr txBox="1"/>
          <p:nvPr/>
        </p:nvSpPr>
        <p:spPr>
          <a:xfrm rot="5400000">
            <a:off x="26509987" y="11877770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25280CC-66A1-029C-4670-351386530029}"/>
              </a:ext>
            </a:extLst>
          </p:cNvPr>
          <p:cNvSpPr/>
          <p:nvPr/>
        </p:nvSpPr>
        <p:spPr>
          <a:xfrm>
            <a:off x="21167452" y="10835189"/>
            <a:ext cx="5567217" cy="26898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MTC CARD</a:t>
            </a: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B0384B4-6476-3529-3339-0AE952D31645}"/>
              </a:ext>
            </a:extLst>
          </p:cNvPr>
          <p:cNvSpPr/>
          <p:nvPr/>
        </p:nvSpPr>
        <p:spPr>
          <a:xfrm>
            <a:off x="1565694" y="4463041"/>
            <a:ext cx="18667071" cy="90955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SITE WORKERS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1A10CA-D0F9-847A-634B-FA09537463FC}"/>
              </a:ext>
            </a:extLst>
          </p:cNvPr>
          <p:cNvSpPr/>
          <p:nvPr/>
        </p:nvSpPr>
        <p:spPr>
          <a:xfrm>
            <a:off x="20490003" y="4463041"/>
            <a:ext cx="7153946" cy="90955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NON-SITE WORKERS (Domestic)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618246-C97A-92CE-0699-636CE539ADDA}"/>
              </a:ext>
            </a:extLst>
          </p:cNvPr>
          <p:cNvSpPr txBox="1"/>
          <p:nvPr/>
        </p:nvSpPr>
        <p:spPr>
          <a:xfrm>
            <a:off x="24199409" y="11376731"/>
            <a:ext cx="25342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CPS INCLUDE</a:t>
            </a:r>
          </a:p>
          <a:p>
            <a:r>
              <a:rPr lang="en-GB" dirty="0"/>
              <a:t>Blue Flame Certification</a:t>
            </a:r>
          </a:p>
          <a:p>
            <a:r>
              <a:rPr lang="en-GB" dirty="0"/>
              <a:t>CERTASS</a:t>
            </a:r>
          </a:p>
          <a:p>
            <a:r>
              <a:rPr lang="en-GB" dirty="0" err="1"/>
              <a:t>Certsure</a:t>
            </a:r>
            <a:endParaRPr lang="en-GB" dirty="0"/>
          </a:p>
          <a:p>
            <a:r>
              <a:rPr lang="en-GB" dirty="0"/>
              <a:t>FENSA</a:t>
            </a:r>
            <a:br>
              <a:rPr lang="en-GB" dirty="0"/>
            </a:br>
            <a:r>
              <a:rPr lang="en-GB" dirty="0"/>
              <a:t>Assure</a:t>
            </a:r>
          </a:p>
          <a:p>
            <a:r>
              <a:rPr lang="en-GB" dirty="0"/>
              <a:t>NAPITT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18A28EC-EA24-B72D-4637-94B43B35A515}"/>
              </a:ext>
            </a:extLst>
          </p:cNvPr>
          <p:cNvSpPr/>
          <p:nvPr/>
        </p:nvSpPr>
        <p:spPr>
          <a:xfrm>
            <a:off x="20496895" y="24768520"/>
            <a:ext cx="7153946" cy="16405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5BC2C2-17EC-19AC-1265-A4ECA1EF3111}"/>
              </a:ext>
            </a:extLst>
          </p:cNvPr>
          <p:cNvSpPr txBox="1"/>
          <p:nvPr/>
        </p:nvSpPr>
        <p:spPr>
          <a:xfrm rot="5400000">
            <a:off x="25316753" y="15512689"/>
            <a:ext cx="402698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Evaluation </a:t>
            </a:r>
          </a:p>
          <a:p>
            <a:pPr algn="ctr"/>
            <a:r>
              <a:rPr lang="en-GB" sz="2400" dirty="0"/>
              <a:t>of competence via MTC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E896170-C935-5950-DF0D-167004FFD338}"/>
              </a:ext>
            </a:extLst>
          </p:cNvPr>
          <p:cNvSpPr txBox="1"/>
          <p:nvPr/>
        </p:nvSpPr>
        <p:spPr>
          <a:xfrm rot="5400000">
            <a:off x="26320814" y="23576999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75FB58A-60FE-8708-1715-89F492EC364B}"/>
              </a:ext>
            </a:extLst>
          </p:cNvPr>
          <p:cNvSpPr txBox="1"/>
          <p:nvPr/>
        </p:nvSpPr>
        <p:spPr>
          <a:xfrm rot="5400000">
            <a:off x="26493792" y="25163316"/>
            <a:ext cx="1521415" cy="7254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57" dirty="0"/>
              <a:t>Comp Framework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41420156-84F9-272C-A9CC-38789A02E4EF}"/>
              </a:ext>
            </a:extLst>
          </p:cNvPr>
          <p:cNvSpPr/>
          <p:nvPr/>
        </p:nvSpPr>
        <p:spPr>
          <a:xfrm>
            <a:off x="21133187" y="25026111"/>
            <a:ext cx="5600498" cy="1066157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75" dirty="0">
                <a:solidFill>
                  <a:schemeClr val="tx1"/>
                </a:solidFill>
              </a:rPr>
              <a:t>Still Awaiting confirmation of new CPS Condition 9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BF27B7F3-0BD5-0595-384A-0537C086A2BB}"/>
              </a:ext>
            </a:extLst>
          </p:cNvPr>
          <p:cNvSpPr/>
          <p:nvPr/>
        </p:nvSpPr>
        <p:spPr>
          <a:xfrm>
            <a:off x="23999601" y="22850703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With Minimum 2 Years Experience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185393A7-633A-64D6-E502-7006C64715C7}"/>
              </a:ext>
            </a:extLst>
          </p:cNvPr>
          <p:cNvSpPr/>
          <p:nvPr/>
        </p:nvSpPr>
        <p:spPr>
          <a:xfrm>
            <a:off x="21181718" y="14016913"/>
            <a:ext cx="5458398" cy="342365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RELEVANT QUALIFICATION FENESTRATION INSTALLER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2049" name="Rectangle: Rounded Corners 2048">
            <a:extLst>
              <a:ext uri="{FF2B5EF4-FFF2-40B4-BE49-F238E27FC236}">
                <a16:creationId xmlns:a16="http://schemas.microsoft.com/office/drawing/2014/main" id="{4F2A1C1C-6DBC-A103-8FD1-8618D890DDDD}"/>
              </a:ext>
            </a:extLst>
          </p:cNvPr>
          <p:cNvSpPr/>
          <p:nvPr/>
        </p:nvSpPr>
        <p:spPr>
          <a:xfrm>
            <a:off x="24027949" y="23923226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qualification with most up to date SKEB</a:t>
            </a:r>
          </a:p>
        </p:txBody>
      </p:sp>
      <p:sp>
        <p:nvSpPr>
          <p:cNvPr id="2052" name="Rectangle 2051">
            <a:extLst>
              <a:ext uri="{FF2B5EF4-FFF2-40B4-BE49-F238E27FC236}">
                <a16:creationId xmlns:a16="http://schemas.microsoft.com/office/drawing/2014/main" id="{22F4AD19-0F07-16C4-F269-0D81F5EB1F21}"/>
              </a:ext>
            </a:extLst>
          </p:cNvPr>
          <p:cNvSpPr/>
          <p:nvPr/>
        </p:nvSpPr>
        <p:spPr>
          <a:xfrm>
            <a:off x="20503897" y="17931216"/>
            <a:ext cx="7151477" cy="46392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2053" name="Rectangle: Rounded Corners 2052">
            <a:extLst>
              <a:ext uri="{FF2B5EF4-FFF2-40B4-BE49-F238E27FC236}">
                <a16:creationId xmlns:a16="http://schemas.microsoft.com/office/drawing/2014/main" id="{269F7A59-3666-DBFE-2F96-083CA7C14481}"/>
              </a:ext>
            </a:extLst>
          </p:cNvPr>
          <p:cNvSpPr/>
          <p:nvPr/>
        </p:nvSpPr>
        <p:spPr>
          <a:xfrm>
            <a:off x="21133188" y="18183804"/>
            <a:ext cx="2749971" cy="409382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APPRENTICESHIP OR ANOTHER THIS IS USUALLY AN EXPERIENCED ROUTE OF WHICH THOSE TO THE LEFT HAVE BEEN COMPLETED PREVIOUSLY </a:t>
            </a:r>
            <a:endParaRPr lang="en-GB" sz="1371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2055" name="Rectangle: Rounded Corners 2054">
            <a:extLst>
              <a:ext uri="{FF2B5EF4-FFF2-40B4-BE49-F238E27FC236}">
                <a16:creationId xmlns:a16="http://schemas.microsoft.com/office/drawing/2014/main" id="{394065BB-4AF0-BF8F-FAF8-3790AADA9562}"/>
              </a:ext>
            </a:extLst>
          </p:cNvPr>
          <p:cNvSpPr/>
          <p:nvPr/>
        </p:nvSpPr>
        <p:spPr>
          <a:xfrm>
            <a:off x="21133187" y="23925105"/>
            <a:ext cx="2634542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T Levels</a:t>
            </a:r>
          </a:p>
        </p:txBody>
      </p:sp>
      <p:sp>
        <p:nvSpPr>
          <p:cNvPr id="2056" name="Rectangle: Rounded Corners 2055">
            <a:extLst>
              <a:ext uri="{FF2B5EF4-FFF2-40B4-BE49-F238E27FC236}">
                <a16:creationId xmlns:a16="http://schemas.microsoft.com/office/drawing/2014/main" id="{FF60BD16-DF38-20D7-5775-D9BB4005C647}"/>
              </a:ext>
            </a:extLst>
          </p:cNvPr>
          <p:cNvSpPr/>
          <p:nvPr/>
        </p:nvSpPr>
        <p:spPr>
          <a:xfrm>
            <a:off x="21133187" y="22850703"/>
            <a:ext cx="2634542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sp>
        <p:nvSpPr>
          <p:cNvPr id="2058" name="TextBox 2057">
            <a:extLst>
              <a:ext uri="{FF2B5EF4-FFF2-40B4-BE49-F238E27FC236}">
                <a16:creationId xmlns:a16="http://schemas.microsoft.com/office/drawing/2014/main" id="{8B57D8B4-FD10-262F-7D82-E16DE5B16895}"/>
              </a:ext>
            </a:extLst>
          </p:cNvPr>
          <p:cNvSpPr txBox="1"/>
          <p:nvPr/>
        </p:nvSpPr>
        <p:spPr>
          <a:xfrm rot="5400000">
            <a:off x="25236410" y="19986239"/>
            <a:ext cx="40269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On the job training</a:t>
            </a:r>
          </a:p>
        </p:txBody>
      </p:sp>
      <p:sp>
        <p:nvSpPr>
          <p:cNvPr id="2062" name="Rectangle 2061">
            <a:extLst>
              <a:ext uri="{FF2B5EF4-FFF2-40B4-BE49-F238E27FC236}">
                <a16:creationId xmlns:a16="http://schemas.microsoft.com/office/drawing/2014/main" id="{85C39E0D-8E02-3808-77E4-2865F08F1FFA}"/>
              </a:ext>
            </a:extLst>
          </p:cNvPr>
          <p:cNvSpPr/>
          <p:nvPr/>
        </p:nvSpPr>
        <p:spPr>
          <a:xfrm>
            <a:off x="20503896" y="8322914"/>
            <a:ext cx="7140052" cy="20323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2065" name="Rectangle: Rounded Corners 2064">
            <a:extLst>
              <a:ext uri="{FF2B5EF4-FFF2-40B4-BE49-F238E27FC236}">
                <a16:creationId xmlns:a16="http://schemas.microsoft.com/office/drawing/2014/main" id="{E96311E2-0CC2-3331-6400-BD71E93FBCF5}"/>
              </a:ext>
            </a:extLst>
          </p:cNvPr>
          <p:cNvSpPr/>
          <p:nvPr/>
        </p:nvSpPr>
        <p:spPr>
          <a:xfrm>
            <a:off x="21175094" y="8464372"/>
            <a:ext cx="5558591" cy="1811285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</a:t>
            </a:r>
          </a:p>
        </p:txBody>
      </p:sp>
      <p:sp>
        <p:nvSpPr>
          <p:cNvPr id="2066" name="Rectangle: Rounded Corners 2065">
            <a:extLst>
              <a:ext uri="{FF2B5EF4-FFF2-40B4-BE49-F238E27FC236}">
                <a16:creationId xmlns:a16="http://schemas.microsoft.com/office/drawing/2014/main" id="{1D61EBFE-59DB-C786-AEC6-32DBE5AF8669}"/>
              </a:ext>
            </a:extLst>
          </p:cNvPr>
          <p:cNvSpPr/>
          <p:nvPr/>
        </p:nvSpPr>
        <p:spPr>
          <a:xfrm>
            <a:off x="21167452" y="5595059"/>
            <a:ext cx="5567217" cy="26898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MTC CARD</a:t>
            </a: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</p:txBody>
      </p:sp>
      <p:pic>
        <p:nvPicPr>
          <p:cNvPr id="2067" name="Picture 2" descr="fensa-card-website">
            <a:extLst>
              <a:ext uri="{FF2B5EF4-FFF2-40B4-BE49-F238E27FC236}">
                <a16:creationId xmlns:a16="http://schemas.microsoft.com/office/drawing/2014/main" id="{BC705A0D-0B2C-677C-8B8E-F0156D4CF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667" y="6449629"/>
            <a:ext cx="2534276" cy="163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" name="TextBox 2067">
            <a:extLst>
              <a:ext uri="{FF2B5EF4-FFF2-40B4-BE49-F238E27FC236}">
                <a16:creationId xmlns:a16="http://schemas.microsoft.com/office/drawing/2014/main" id="{B91568AD-BEBF-7018-7FA2-9468EE784D0F}"/>
              </a:ext>
            </a:extLst>
          </p:cNvPr>
          <p:cNvSpPr txBox="1"/>
          <p:nvPr/>
        </p:nvSpPr>
        <p:spPr>
          <a:xfrm>
            <a:off x="24199409" y="6136601"/>
            <a:ext cx="25342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CPS INCLUDE</a:t>
            </a:r>
          </a:p>
          <a:p>
            <a:r>
              <a:rPr lang="en-GB" dirty="0"/>
              <a:t>Blue Flame Certification</a:t>
            </a:r>
          </a:p>
          <a:p>
            <a:r>
              <a:rPr lang="en-GB" dirty="0"/>
              <a:t>CERTASS</a:t>
            </a:r>
          </a:p>
          <a:p>
            <a:r>
              <a:rPr lang="en-GB" dirty="0" err="1"/>
              <a:t>Certsure</a:t>
            </a:r>
            <a:endParaRPr lang="en-GB" dirty="0"/>
          </a:p>
          <a:p>
            <a:r>
              <a:rPr lang="en-GB" dirty="0"/>
              <a:t>FENSA</a:t>
            </a:r>
            <a:br>
              <a:rPr lang="en-GB" dirty="0"/>
            </a:br>
            <a:r>
              <a:rPr lang="en-GB" dirty="0"/>
              <a:t>Assure</a:t>
            </a:r>
          </a:p>
          <a:p>
            <a:r>
              <a:rPr lang="en-GB" dirty="0"/>
              <a:t>NAPITT</a:t>
            </a:r>
          </a:p>
        </p:txBody>
      </p:sp>
      <p:sp>
        <p:nvSpPr>
          <p:cNvPr id="2069" name="TextBox 2068">
            <a:extLst>
              <a:ext uri="{FF2B5EF4-FFF2-40B4-BE49-F238E27FC236}">
                <a16:creationId xmlns:a16="http://schemas.microsoft.com/office/drawing/2014/main" id="{7C25C471-BA7A-5C4A-7323-7DDE89E2963B}"/>
              </a:ext>
            </a:extLst>
          </p:cNvPr>
          <p:cNvSpPr txBox="1"/>
          <p:nvPr/>
        </p:nvSpPr>
        <p:spPr>
          <a:xfrm rot="5400000">
            <a:off x="26355236" y="9063971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Training</a:t>
            </a:r>
          </a:p>
        </p:txBody>
      </p:sp>
      <p:sp>
        <p:nvSpPr>
          <p:cNvPr id="2070" name="TextBox 2069">
            <a:extLst>
              <a:ext uri="{FF2B5EF4-FFF2-40B4-BE49-F238E27FC236}">
                <a16:creationId xmlns:a16="http://schemas.microsoft.com/office/drawing/2014/main" id="{5A608B1B-FF0D-CE41-21C9-86BDC4145C33}"/>
              </a:ext>
            </a:extLst>
          </p:cNvPr>
          <p:cNvSpPr txBox="1"/>
          <p:nvPr/>
        </p:nvSpPr>
        <p:spPr>
          <a:xfrm rot="5400000">
            <a:off x="26326013" y="6823994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pic>
        <p:nvPicPr>
          <p:cNvPr id="2072" name="Picture 2071">
            <a:extLst>
              <a:ext uri="{FF2B5EF4-FFF2-40B4-BE49-F238E27FC236}">
                <a16:creationId xmlns:a16="http://schemas.microsoft.com/office/drawing/2014/main" id="{5F600132-4CA9-6F54-CE1E-DF77C81DC2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87087" y="11545176"/>
            <a:ext cx="2543175" cy="164782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D3E88DD-1975-3B39-2AF5-9D83B402C135}"/>
              </a:ext>
            </a:extLst>
          </p:cNvPr>
          <p:cNvCxnSpPr>
            <a:cxnSpLocks/>
          </p:cNvCxnSpPr>
          <p:nvPr/>
        </p:nvCxnSpPr>
        <p:spPr>
          <a:xfrm flipV="1">
            <a:off x="20661366" y="12155170"/>
            <a:ext cx="0" cy="54997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8198D4D-3493-52DB-9EBB-30EB9CD18F4A}"/>
              </a:ext>
            </a:extLst>
          </p:cNvPr>
          <p:cNvSpPr/>
          <p:nvPr/>
        </p:nvSpPr>
        <p:spPr>
          <a:xfrm>
            <a:off x="19389499" y="15615265"/>
            <a:ext cx="1499919" cy="1395966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Will need additional learning for competency updates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40E1309-1996-B007-6B5B-0CC5AC10819E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20673205" y="12180121"/>
            <a:ext cx="4942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57" name="Straight Arrow Connector 2056">
            <a:extLst>
              <a:ext uri="{FF2B5EF4-FFF2-40B4-BE49-F238E27FC236}">
                <a16:creationId xmlns:a16="http://schemas.microsoft.com/office/drawing/2014/main" id="{4CF95A62-4008-A4AF-E63D-A71BE20DAE7D}"/>
              </a:ext>
            </a:extLst>
          </p:cNvPr>
          <p:cNvCxnSpPr>
            <a:cxnSpLocks/>
          </p:cNvCxnSpPr>
          <p:nvPr/>
        </p:nvCxnSpPr>
        <p:spPr>
          <a:xfrm>
            <a:off x="20661366" y="17636472"/>
            <a:ext cx="1789092" cy="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6" descr="Experienced Worker">
            <a:extLst>
              <a:ext uri="{FF2B5EF4-FFF2-40B4-BE49-F238E27FC236}">
                <a16:creationId xmlns:a16="http://schemas.microsoft.com/office/drawing/2014/main" id="{0CC4A709-2A75-B6AF-A959-8E37C6CA9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6367" y="18246181"/>
            <a:ext cx="1370749" cy="87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" name="Picture 2" descr="Trainee CSCS card | Official CSCS Website">
            <a:extLst>
              <a:ext uri="{FF2B5EF4-FFF2-40B4-BE49-F238E27FC236}">
                <a16:creationId xmlns:a16="http://schemas.microsoft.com/office/drawing/2014/main" id="{035C41B5-3993-9A90-E361-7A9BD5257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6368" y="19230083"/>
            <a:ext cx="1370748" cy="87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357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Props1.xml><?xml version="1.0" encoding="utf-8"?>
<ds:datastoreItem xmlns:ds="http://schemas.openxmlformats.org/officeDocument/2006/customXml" ds:itemID="{1D4E5AB6-EF9C-42CF-BB3D-691236226178}"/>
</file>

<file path=customXml/itemProps2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0167A7-C425-4966-B1B5-52091F7CC121}">
  <ds:schemaRefs>
    <ds:schemaRef ds:uri="http://schemas.microsoft.com/office/2006/metadata/properties"/>
    <ds:schemaRef ds:uri="http://schemas.microsoft.com/office/infopath/2007/PartnerControls"/>
    <ds:schemaRef ds:uri="b6257cc8-dcda-4a7f-8372-7e09157faba4"/>
    <ds:schemaRef ds:uri="55f056f1-0b50-4bcf-a437-ef598767da0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959</TotalTime>
  <Words>479</Words>
  <Application>Microsoft Office PowerPoint</Application>
  <PresentationFormat>Custom</PresentationFormat>
  <Paragraphs>126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Faye Burnett</cp:lastModifiedBy>
  <cp:revision>15</cp:revision>
  <dcterms:created xsi:type="dcterms:W3CDTF">2023-03-20T09:13:18Z</dcterms:created>
  <dcterms:modified xsi:type="dcterms:W3CDTF">2025-01-02T11:52:48Z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MSIP_Label_9cdae78c-d8c9-4e8f-8e13-92b9d88f0f69_Enabled">
    <vt:lpwstr>true</vt:lpwstr>
  </property>
  <property fmtid="{D5CDD505-2E9C-101B-9397-08002B2CF9AE}" pid="4" name="MSIP_Label_9cdae78c-d8c9-4e8f-8e13-92b9d88f0f69_SetDate">
    <vt:lpwstr>2025-01-02T11:52:31Z</vt:lpwstr>
  </property>
  <property fmtid="{D5CDD505-2E9C-101B-9397-08002B2CF9AE}" pid="5" name="MSIP_Label_9cdae78c-d8c9-4e8f-8e13-92b9d88f0f69_Method">
    <vt:lpwstr>Privileged</vt:lpwstr>
  </property>
  <property fmtid="{D5CDD505-2E9C-101B-9397-08002B2CF9AE}" pid="6" name="MSIP_Label_9cdae78c-d8c9-4e8f-8e13-92b9d88f0f69_Name">
    <vt:lpwstr>9cdae78c-d8c9-4e8f-8e13-92b9d88f0f69</vt:lpwstr>
  </property>
  <property fmtid="{D5CDD505-2E9C-101B-9397-08002B2CF9AE}" pid="7" name="MSIP_Label_9cdae78c-d8c9-4e8f-8e13-92b9d88f0f69_SiteId">
    <vt:lpwstr>f9300280-65a0-46f8-a18c-a296431980f5</vt:lpwstr>
  </property>
  <property fmtid="{D5CDD505-2E9C-101B-9397-08002B2CF9AE}" pid="8" name="MSIP_Label_9cdae78c-d8c9-4e8f-8e13-92b9d88f0f69_ActionId">
    <vt:lpwstr>938454f2-7a19-4e47-9052-7f9fd6712b11</vt:lpwstr>
  </property>
  <property fmtid="{D5CDD505-2E9C-101B-9397-08002B2CF9AE}" pid="9" name="MSIP_Label_9cdae78c-d8c9-4e8f-8e13-92b9d88f0f69_ContentBits">
    <vt:lpwstr>0</vt:lpwstr>
  </property>
  <property fmtid="{D5CDD505-2E9C-101B-9397-08002B2CF9AE}" pid="10" name="MediaServiceImageTags">
    <vt:lpwstr/>
  </property>
</Properties>
</file>