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10659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  <p15:guide id="8" pos="6667" userDrawn="1">
          <p15:clr>
            <a:srgbClr val="A4A3A4"/>
          </p15:clr>
        </p15:guide>
        <p15:guide id="9" orient="horz" pos="11951" userDrawn="1">
          <p15:clr>
            <a:srgbClr val="A4A3A4"/>
          </p15:clr>
        </p15:guide>
        <p15:guide id="10" orient="horz" pos="12609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C95EB5-E712-73CC-5BEA-8D427BFB172E}" name="Faye Burnett" initials="FB" userId="d030d871840964b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>
        <p:scale>
          <a:sx n="50" d="100"/>
          <a:sy n="50" d="100"/>
        </p:scale>
        <p:origin x="605" y="-3307"/>
      </p:cViewPr>
      <p:guideLst>
        <p:guide orient="horz" pos="10659"/>
        <p:guide orient="horz" pos="13606"/>
        <p:guide pos="6667"/>
        <p:guide orient="horz" pos="11951"/>
        <p:guide orient="horz" pos="126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F795FB-71E8-FA1F-D116-F881BC2B19D0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0500" y="21256625"/>
            <a:ext cx="12382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 - Public</a:t>
            </a:r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courses.citb.co.uk/learningprograms/viewprogram/id,19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E68502D-BA79-A4EC-3E56-5976FB0179BE}"/>
              </a:ext>
            </a:extLst>
          </p:cNvPr>
          <p:cNvCxnSpPr>
            <a:cxnSpLocks/>
          </p:cNvCxnSpPr>
          <p:nvPr/>
        </p:nvCxnSpPr>
        <p:spPr>
          <a:xfrm flipH="1" flipV="1">
            <a:off x="10553543" y="2184597"/>
            <a:ext cx="98572" cy="14709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431084" y="16533036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431083" y="10830377"/>
            <a:ext cx="18667073" cy="12782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431084" y="18757351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3339159" y="20029637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</a:t>
            </a:r>
            <a:r>
              <a:rPr lang="en-GB" sz="1371">
                <a:solidFill>
                  <a:schemeClr val="tx1"/>
                </a:solidFill>
              </a:rPr>
              <a:t>T Levels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649083" y="20005424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513370" y="18972213"/>
            <a:ext cx="2734084" cy="893176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 </a:t>
            </a:r>
            <a:endParaRPr lang="en-GB" sz="1371" dirty="0">
              <a:solidFill>
                <a:schemeClr val="tx1"/>
              </a:solidFill>
            </a:endParaRPr>
          </a:p>
          <a:p>
            <a:pPr algn="ctr"/>
            <a:r>
              <a:rPr lang="en-GB" sz="1350" dirty="0">
                <a:solidFill>
                  <a:schemeClr val="tx1"/>
                </a:solidFill>
              </a:rPr>
              <a:t>(With 5 or more year’s experience)</a:t>
            </a:r>
            <a:endParaRPr lang="en-GB" sz="135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513370" y="20005424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most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2360934" y="17908959"/>
            <a:ext cx="1737946" cy="61926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3231151" y="16829806"/>
            <a:ext cx="2734083" cy="673091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Red Trainee Card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457112" y="19479192"/>
            <a:ext cx="1521417" cy="5550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457112" y="17145636"/>
            <a:ext cx="152141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-285972" y="13712838"/>
            <a:ext cx="302052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competence (Red CSCS Experienced Worker Card)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380581" y="11122750"/>
            <a:ext cx="1581325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3339160" y="18996015"/>
            <a:ext cx="2734083" cy="89506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 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(no construction site experience)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649083" y="18951720"/>
            <a:ext cx="2734083" cy="893912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</a:t>
            </a:r>
          </a:p>
          <a:p>
            <a:pPr algn="ctr"/>
            <a:r>
              <a:rPr lang="en-GB" sz="1350" dirty="0">
                <a:solidFill>
                  <a:schemeClr val="tx1"/>
                </a:solidFill>
              </a:rPr>
              <a:t>(with 3 or more years’ experience in sheeting and cladding or rainscreen)</a:t>
            </a:r>
            <a:endParaRPr lang="en-GB" sz="1350" dirty="0">
              <a:solidFill>
                <a:schemeClr val="tx1"/>
              </a:solidFill>
              <a:cs typeface="Calibri"/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747355" y="23749"/>
            <a:ext cx="1729218" cy="1474953"/>
            <a:chOff x="15449421" y="1889664"/>
            <a:chExt cx="904531" cy="771528"/>
          </a:xfrm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 Development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49421" y="188966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370948" y="186479"/>
            <a:ext cx="7579765" cy="936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b="1" dirty="0"/>
              <a:t>Route to Competence:  </a:t>
            </a:r>
            <a:r>
              <a:rPr lang="en-GB" sz="2400" b="1" i="1" dirty="0"/>
              <a:t>Rainscreen Cladding - England</a:t>
            </a:r>
          </a:p>
          <a:p>
            <a:r>
              <a:rPr lang="en-GB" sz="1500" i="1" dirty="0">
                <a:ea typeface="Calibri"/>
                <a:cs typeface="Calibri"/>
              </a:rPr>
              <a:t>v2</a:t>
            </a:r>
          </a:p>
          <a:p>
            <a:r>
              <a:rPr lang="en-GB" sz="1543" i="1" dirty="0"/>
              <a:t>19/04/2024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511753" y="11098783"/>
            <a:ext cx="16100211" cy="7128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Red Experienced Worker Skilled Card – Rainscreen Cladding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90F83F5-2F09-B7A3-EC38-7BFFB1E09985}"/>
              </a:ext>
            </a:extLst>
          </p:cNvPr>
          <p:cNvSpPr/>
          <p:nvPr/>
        </p:nvSpPr>
        <p:spPr>
          <a:xfrm>
            <a:off x="5214402" y="17854345"/>
            <a:ext cx="1820338" cy="673091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hlinkClick r:id="rId2"/>
              </a:rPr>
              <a:t>CITB Fire Safety in Buildings Test</a:t>
            </a:r>
            <a:endParaRPr lang="en-GB" sz="1371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D1F3B0-0A12-19B3-1D86-8D5EC5C4502F}"/>
              </a:ext>
            </a:extLst>
          </p:cNvPr>
          <p:cNvCxnSpPr>
            <a:stCxn id="57" idx="0"/>
            <a:endCxn id="58" idx="2"/>
          </p:cNvCxnSpPr>
          <p:nvPr/>
        </p:nvCxnSpPr>
        <p:spPr>
          <a:xfrm flipV="1">
            <a:off x="3229907" y="17502897"/>
            <a:ext cx="1368286" cy="406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087A8A-5C8B-1148-244A-F70816B52DC2}"/>
              </a:ext>
            </a:extLst>
          </p:cNvPr>
          <p:cNvCxnSpPr>
            <a:stCxn id="7" idx="0"/>
            <a:endCxn id="58" idx="2"/>
          </p:cNvCxnSpPr>
          <p:nvPr/>
        </p:nvCxnSpPr>
        <p:spPr>
          <a:xfrm flipH="1" flipV="1">
            <a:off x="4598193" y="17502897"/>
            <a:ext cx="1526378" cy="351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C78C850-3042-2D4F-04D0-71CCE74BB344}"/>
              </a:ext>
            </a:extLst>
          </p:cNvPr>
          <p:cNvSpPr/>
          <p:nvPr/>
        </p:nvSpPr>
        <p:spPr>
          <a:xfrm>
            <a:off x="8229516" y="17844720"/>
            <a:ext cx="1737946" cy="61926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A22A8A-BE21-828D-2596-C5CDAD38C772}"/>
              </a:ext>
            </a:extLst>
          </p:cNvPr>
          <p:cNvSpPr/>
          <p:nvPr/>
        </p:nvSpPr>
        <p:spPr>
          <a:xfrm>
            <a:off x="9235786" y="16826271"/>
            <a:ext cx="2734083" cy="673091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Red Trainee Card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290DD37-CCC8-E1DD-D8AB-A9295EDF7C59}"/>
              </a:ext>
            </a:extLst>
          </p:cNvPr>
          <p:cNvSpPr/>
          <p:nvPr/>
        </p:nvSpPr>
        <p:spPr>
          <a:xfrm>
            <a:off x="11131529" y="17817806"/>
            <a:ext cx="1820338" cy="673091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hlinkClick r:id="rId2"/>
              </a:rPr>
              <a:t>CITB Fire Safety in Buildings Test</a:t>
            </a:r>
            <a:endParaRPr lang="en-GB" sz="1371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4525466-DD3A-E1A9-5FAE-8332F1F07F9C}"/>
              </a:ext>
            </a:extLst>
          </p:cNvPr>
          <p:cNvCxnSpPr>
            <a:stCxn id="17" idx="0"/>
            <a:endCxn id="18" idx="2"/>
          </p:cNvCxnSpPr>
          <p:nvPr/>
        </p:nvCxnSpPr>
        <p:spPr>
          <a:xfrm flipV="1">
            <a:off x="9098489" y="17499362"/>
            <a:ext cx="1504339" cy="345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870263-6E0B-664E-0765-2509A2159748}"/>
              </a:ext>
            </a:extLst>
          </p:cNvPr>
          <p:cNvCxnSpPr>
            <a:stCxn id="19" idx="0"/>
            <a:endCxn id="18" idx="2"/>
          </p:cNvCxnSpPr>
          <p:nvPr/>
        </p:nvCxnSpPr>
        <p:spPr>
          <a:xfrm flipH="1" flipV="1">
            <a:off x="10602828" y="17499362"/>
            <a:ext cx="1438870" cy="318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F2C4BE3-4244-6617-5CD8-D19FFD5ECF74}"/>
              </a:ext>
            </a:extLst>
          </p:cNvPr>
          <p:cNvSpPr/>
          <p:nvPr/>
        </p:nvSpPr>
        <p:spPr>
          <a:xfrm>
            <a:off x="14630475" y="17844720"/>
            <a:ext cx="1737946" cy="61926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DDA442C-5642-E25B-0621-AE018E3FCE58}"/>
              </a:ext>
            </a:extLst>
          </p:cNvPr>
          <p:cNvSpPr/>
          <p:nvPr/>
        </p:nvSpPr>
        <p:spPr>
          <a:xfrm>
            <a:off x="15513370" y="16770543"/>
            <a:ext cx="2734083" cy="673091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Red Experienced Work Card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9616026-F6E8-0687-E9A0-2BB13FC60617}"/>
              </a:ext>
            </a:extLst>
          </p:cNvPr>
          <p:cNvSpPr/>
          <p:nvPr/>
        </p:nvSpPr>
        <p:spPr>
          <a:xfrm>
            <a:off x="17176764" y="17833532"/>
            <a:ext cx="1820338" cy="673091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hlinkClick r:id="rId2"/>
              </a:rPr>
              <a:t>CITB Fire Safety in Buildings Test</a:t>
            </a:r>
            <a:endParaRPr lang="en-GB" sz="1371" dirty="0">
              <a:solidFill>
                <a:schemeClr val="tx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2C1F80F-46AC-E88B-B9EB-020B14F6F2E6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V="1">
            <a:off x="15499448" y="17443634"/>
            <a:ext cx="1380964" cy="4010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5E12376-55FC-AB6D-3CCB-FF70A3D74066}"/>
              </a:ext>
            </a:extLst>
          </p:cNvPr>
          <p:cNvCxnSpPr>
            <a:stCxn id="24" idx="0"/>
            <a:endCxn id="23" idx="2"/>
          </p:cNvCxnSpPr>
          <p:nvPr/>
        </p:nvCxnSpPr>
        <p:spPr>
          <a:xfrm flipH="1" flipV="1">
            <a:off x="16880412" y="17443634"/>
            <a:ext cx="1206521" cy="389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C69AC83-95B6-9BE5-213C-C808F7E4CC85}"/>
              </a:ext>
            </a:extLst>
          </p:cNvPr>
          <p:cNvCxnSpPr>
            <a:cxnSpLocks/>
          </p:cNvCxnSpPr>
          <p:nvPr/>
        </p:nvCxnSpPr>
        <p:spPr>
          <a:xfrm>
            <a:off x="8071722" y="16527716"/>
            <a:ext cx="0" cy="44545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9C2EBA4A-AB84-BA06-33DF-B24213F00197}"/>
              </a:ext>
            </a:extLst>
          </p:cNvPr>
          <p:cNvCxnSpPr>
            <a:cxnSpLocks/>
          </p:cNvCxnSpPr>
          <p:nvPr/>
        </p:nvCxnSpPr>
        <p:spPr>
          <a:xfrm>
            <a:off x="14118485" y="16527716"/>
            <a:ext cx="0" cy="44545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204938E-B545-FEBC-7681-A71E4E8669E2}"/>
              </a:ext>
            </a:extLst>
          </p:cNvPr>
          <p:cNvSpPr/>
          <p:nvPr/>
        </p:nvSpPr>
        <p:spPr>
          <a:xfrm>
            <a:off x="8162311" y="14877810"/>
            <a:ext cx="4911683" cy="1307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Learner short duration courses: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Material Handling, Storage and Identification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Site Safety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7051274-3A5C-1EB1-3063-F2D9F34F1E8B}"/>
              </a:ext>
            </a:extLst>
          </p:cNvPr>
          <p:cNvSpPr/>
          <p:nvPr/>
        </p:nvSpPr>
        <p:spPr>
          <a:xfrm>
            <a:off x="8196273" y="13214461"/>
            <a:ext cx="4911683" cy="1307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Installer short duration courses: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Product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Site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Cavity Barriers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58AE20E5-6393-A43C-E2B0-E4A8EC3F9BF8}"/>
              </a:ext>
            </a:extLst>
          </p:cNvPr>
          <p:cNvSpPr/>
          <p:nvPr/>
        </p:nvSpPr>
        <p:spPr>
          <a:xfrm>
            <a:off x="9388495" y="12331746"/>
            <a:ext cx="2451568" cy="673091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 Point Assessment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22909F0-1CA0-9A4B-949B-74C466196014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16880412" y="15577658"/>
            <a:ext cx="0" cy="1192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132A15B-F3C1-30B9-5705-0EE81AEEDA1F}"/>
              </a:ext>
            </a:extLst>
          </p:cNvPr>
          <p:cNvCxnSpPr>
            <a:cxnSpLocks/>
            <a:endCxn id="55" idx="3"/>
          </p:cNvCxnSpPr>
          <p:nvPr/>
        </p:nvCxnSpPr>
        <p:spPr>
          <a:xfrm flipH="1">
            <a:off x="13073994" y="15531310"/>
            <a:ext cx="38064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C3B087E-E497-3707-1CBE-69F761E02FD0}"/>
              </a:ext>
            </a:extLst>
          </p:cNvPr>
          <p:cNvCxnSpPr>
            <a:cxnSpLocks/>
            <a:stCxn id="55" idx="1"/>
          </p:cNvCxnSpPr>
          <p:nvPr/>
        </p:nvCxnSpPr>
        <p:spPr>
          <a:xfrm flipH="1" flipV="1">
            <a:off x="4590968" y="15518759"/>
            <a:ext cx="3571343" cy="12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13D04F1-C42C-E5C4-DF73-3112E12B284D}"/>
              </a:ext>
            </a:extLst>
          </p:cNvPr>
          <p:cNvCxnSpPr>
            <a:cxnSpLocks/>
          </p:cNvCxnSpPr>
          <p:nvPr/>
        </p:nvCxnSpPr>
        <p:spPr>
          <a:xfrm flipV="1">
            <a:off x="4593319" y="15546979"/>
            <a:ext cx="9748" cy="1204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2774B489-98A6-F398-6CAB-B9C1BA64C5C6}"/>
              </a:ext>
            </a:extLst>
          </p:cNvPr>
          <p:cNvSpPr txBox="1"/>
          <p:nvPr/>
        </p:nvSpPr>
        <p:spPr>
          <a:xfrm>
            <a:off x="14700799" y="15100605"/>
            <a:ext cx="190819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Assessment of SKEB might identify that Learner short duration courses not required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FCE3CF4-6631-644C-F644-95CAF177D952}"/>
              </a:ext>
            </a:extLst>
          </p:cNvPr>
          <p:cNvSpPr txBox="1"/>
          <p:nvPr/>
        </p:nvSpPr>
        <p:spPr>
          <a:xfrm>
            <a:off x="5441930" y="14980476"/>
            <a:ext cx="190819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Assessment of SKEB might identify that Learner short duration courses not required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90E0D3A-1C7C-9D8E-97A0-C63DCE360DF3}"/>
              </a:ext>
            </a:extLst>
          </p:cNvPr>
          <p:cNvSpPr/>
          <p:nvPr/>
        </p:nvSpPr>
        <p:spPr>
          <a:xfrm>
            <a:off x="431082" y="8062043"/>
            <a:ext cx="18647309" cy="27574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29B91E9-5D79-07D2-C054-08DCD3805067}"/>
              </a:ext>
            </a:extLst>
          </p:cNvPr>
          <p:cNvSpPr txBox="1"/>
          <p:nvPr/>
        </p:nvSpPr>
        <p:spPr>
          <a:xfrm rot="16200000">
            <a:off x="-32691" y="8662953"/>
            <a:ext cx="246721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Working Foreman Route to competence (Red CSCS Experienced Worker  Card)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2AB4970D-8C81-3CF3-8414-A2546578AC3D}"/>
              </a:ext>
            </a:extLst>
          </p:cNvPr>
          <p:cNvSpPr/>
          <p:nvPr/>
        </p:nvSpPr>
        <p:spPr>
          <a:xfrm>
            <a:off x="8146987" y="9304162"/>
            <a:ext cx="4911683" cy="1307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Foreman short duration courses:</a:t>
            </a:r>
          </a:p>
          <a:p>
            <a:pPr marL="285750" indent="-2857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Health &amp; Safety</a:t>
            </a:r>
          </a:p>
          <a:p>
            <a:pPr marL="285750" indent="-2857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Inspections, Checking and Reporting</a:t>
            </a:r>
          </a:p>
          <a:p>
            <a:pPr marL="285750" indent="-2857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Product Application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B4BB9754-EDED-39CD-8A52-166F987E29E3}"/>
              </a:ext>
            </a:extLst>
          </p:cNvPr>
          <p:cNvSpPr/>
          <p:nvPr/>
        </p:nvSpPr>
        <p:spPr>
          <a:xfrm>
            <a:off x="9369736" y="8256327"/>
            <a:ext cx="2451568" cy="673091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 Point Assessment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A572A0A-0EAC-520C-DDB8-E3423097EE7B}"/>
              </a:ext>
            </a:extLst>
          </p:cNvPr>
          <p:cNvSpPr/>
          <p:nvPr/>
        </p:nvSpPr>
        <p:spPr>
          <a:xfrm>
            <a:off x="441192" y="6780923"/>
            <a:ext cx="18637199" cy="12782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C6E079-4AFD-269F-E399-58099270710F}"/>
              </a:ext>
            </a:extLst>
          </p:cNvPr>
          <p:cNvSpPr txBox="1"/>
          <p:nvPr/>
        </p:nvSpPr>
        <p:spPr>
          <a:xfrm rot="16200000">
            <a:off x="530210" y="7093179"/>
            <a:ext cx="1244427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Working Foreman</a:t>
            </a:r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96706A8C-A957-270C-00B2-34CE8DA8D532}"/>
              </a:ext>
            </a:extLst>
          </p:cNvPr>
          <p:cNvSpPr/>
          <p:nvPr/>
        </p:nvSpPr>
        <p:spPr>
          <a:xfrm>
            <a:off x="2533757" y="7091375"/>
            <a:ext cx="16100211" cy="7128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Red Experienced Worker – Working Foreman – Rainscreen Cladding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6217F189-7988-0DD0-582A-C1AD33E799B5}"/>
              </a:ext>
            </a:extLst>
          </p:cNvPr>
          <p:cNvSpPr/>
          <p:nvPr/>
        </p:nvSpPr>
        <p:spPr>
          <a:xfrm>
            <a:off x="431082" y="2895962"/>
            <a:ext cx="18647309" cy="39020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EC98057-D538-E6DF-4EBD-53E236CB3064}"/>
              </a:ext>
            </a:extLst>
          </p:cNvPr>
          <p:cNvSpPr txBox="1"/>
          <p:nvPr/>
        </p:nvSpPr>
        <p:spPr>
          <a:xfrm rot="16200000">
            <a:off x="-20670" y="4384497"/>
            <a:ext cx="2414452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Visiting Supervisor Route to competence (Red CSCS Experienced Worker  Card)</a:t>
            </a: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CF1F76AF-E454-69C9-D838-456902C83B37}"/>
              </a:ext>
            </a:extLst>
          </p:cNvPr>
          <p:cNvSpPr/>
          <p:nvPr/>
        </p:nvSpPr>
        <p:spPr>
          <a:xfrm>
            <a:off x="4899803" y="4155891"/>
            <a:ext cx="11217570" cy="245846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Visiting Supervisor short duration courses: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The ability to formulate an inspection and test plan for the system being installed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Knowledge of current building regulations and the Building Safety Regulator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The ability to formulate RAMS for the project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The ability to implement and maintain a QA plan for the project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The ability to undertake site inductions and maintain records.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Oral and written procedures for communication with the client, other trades and the design team</a:t>
            </a:r>
          </a:p>
          <a:p>
            <a:pPr marL="285750" indent="-285750">
              <a:spcAft>
                <a:spcPts val="100"/>
              </a:spcAft>
              <a:buSzPts val="1000"/>
              <a:buFont typeface="Arial" panose="020B0604020202020204" pitchFamily="34" charset="0"/>
              <a:buChar char="•"/>
              <a:tabLst>
                <a:tab pos="286693" algn="l"/>
              </a:tabLst>
            </a:pPr>
            <a:r>
              <a:rPr lang="en-GB" dirty="0">
                <a:solidFill>
                  <a:schemeClr val="tx1"/>
                </a:solidFill>
              </a:rPr>
              <a:t>Understanding the importance of the Golden Thread and ensuring all information is up to date</a:t>
            </a:r>
            <a:r>
              <a:rPr lang="en-GB" sz="1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5419E800-44C8-AE8A-C47F-FE821EF76FB9}"/>
              </a:ext>
            </a:extLst>
          </p:cNvPr>
          <p:cNvSpPr/>
          <p:nvPr/>
        </p:nvSpPr>
        <p:spPr>
          <a:xfrm>
            <a:off x="9327759" y="3273176"/>
            <a:ext cx="2451568" cy="673091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b="1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 Point Assessment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65B0F8E-5D29-6EB1-0DF0-EB1ABD1E1B43}"/>
              </a:ext>
            </a:extLst>
          </p:cNvPr>
          <p:cNvSpPr/>
          <p:nvPr/>
        </p:nvSpPr>
        <p:spPr>
          <a:xfrm>
            <a:off x="431083" y="1602060"/>
            <a:ext cx="18667073" cy="12782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B6A6D31-A9EF-8B16-6EDC-03C4AC2FA12D}"/>
              </a:ext>
            </a:extLst>
          </p:cNvPr>
          <p:cNvSpPr txBox="1"/>
          <p:nvPr/>
        </p:nvSpPr>
        <p:spPr>
          <a:xfrm rot="16200000">
            <a:off x="391635" y="1931219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Visiting Supervisor</a:t>
            </a:r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FBD1B4EC-5473-1C9D-D23E-D4A07B6477AE}"/>
              </a:ext>
            </a:extLst>
          </p:cNvPr>
          <p:cNvSpPr/>
          <p:nvPr/>
        </p:nvSpPr>
        <p:spPr>
          <a:xfrm>
            <a:off x="2369517" y="1977700"/>
            <a:ext cx="16100211" cy="7128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Red Experienced Worker – Visiting Supervisor – Rainscreen Cladding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88704982-0019-F4AC-A9F6-CFF16ADE8C13}"/>
              </a:ext>
            </a:extLst>
          </p:cNvPr>
          <p:cNvSpPr/>
          <p:nvPr/>
        </p:nvSpPr>
        <p:spPr>
          <a:xfrm>
            <a:off x="431082" y="12135793"/>
            <a:ext cx="18647309" cy="43849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431084" y="1598941"/>
            <a:ext cx="1624350" cy="19383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</p:spTree>
    <p:extLst>
      <p:ext uri="{BB962C8B-B14F-4D97-AF65-F5344CB8AC3E}">
        <p14:creationId xmlns:p14="http://schemas.microsoft.com/office/powerpoint/2010/main" val="126477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76A82C-E1BA-4CEC-8B52-5B4E6E8D76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3D9EBB-65F5-4856-B5B8-E3DD196B4C08}">
  <ds:schemaRefs>
    <ds:schemaRef ds:uri="http://schemas.microsoft.com/office/2006/metadata/properties"/>
    <ds:schemaRef ds:uri="http://schemas.microsoft.com/office/infopath/2007/PartnerControls"/>
    <ds:schemaRef ds:uri="de43e9f3-8159-45e6-b331-18766bf2d899"/>
    <ds:schemaRef ds:uri="6cda3599-f4e0-4b4c-a0f6-2ae09413eadf"/>
    <ds:schemaRef ds:uri="b6257cc8-dcda-4a7f-8372-7e09157faba4"/>
    <ds:schemaRef ds:uri="55f056f1-0b50-4bcf-a437-ef598767da06"/>
  </ds:schemaRefs>
</ds:datastoreItem>
</file>

<file path=customXml/itemProps3.xml><?xml version="1.0" encoding="utf-8"?>
<ds:datastoreItem xmlns:ds="http://schemas.openxmlformats.org/officeDocument/2006/customXml" ds:itemID="{C6AA0FCD-5714-4FAD-B493-316A810554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257cc8-dcda-4a7f-8372-7e09157faba4"/>
    <ds:schemaRef ds:uri="55f056f1-0b50-4bcf-a437-ef598767d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974</TotalTime>
  <Words>358</Words>
  <Application>Microsoft Office PowerPoint</Application>
  <PresentationFormat>Custom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33</cp:revision>
  <dcterms:created xsi:type="dcterms:W3CDTF">2023-03-20T09:13:18Z</dcterms:created>
  <dcterms:modified xsi:type="dcterms:W3CDTF">2024-04-23T14:12:59Z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f528e02-ab69-43a8-9134-6d8d1b0c706c_Enabled">
    <vt:lpwstr>true</vt:lpwstr>
  </property>
  <property fmtid="{D5CDD505-2E9C-101B-9397-08002B2CF9AE}" pid="3" name="MSIP_Label_ff528e02-ab69-43a8-9134-6d8d1b0c706c_SetDate">
    <vt:lpwstr>2023-08-14T15:23:58Z</vt:lpwstr>
  </property>
  <property fmtid="{D5CDD505-2E9C-101B-9397-08002B2CF9AE}" pid="4" name="MSIP_Label_ff528e02-ab69-43a8-9134-6d8d1b0c706c_Method">
    <vt:lpwstr>Standard</vt:lpwstr>
  </property>
  <property fmtid="{D5CDD505-2E9C-101B-9397-08002B2CF9AE}" pid="5" name="MSIP_Label_ff528e02-ab69-43a8-9134-6d8d1b0c706c_Name">
    <vt:lpwstr>ff528e02-ab69-43a8-9134-6d8d1b0c706c</vt:lpwstr>
  </property>
  <property fmtid="{D5CDD505-2E9C-101B-9397-08002B2CF9AE}" pid="6" name="MSIP_Label_ff528e02-ab69-43a8-9134-6d8d1b0c706c_SiteId">
    <vt:lpwstr>f9300280-65a0-46f8-a18c-a296431980f5</vt:lpwstr>
  </property>
  <property fmtid="{D5CDD505-2E9C-101B-9397-08002B2CF9AE}" pid="7" name="MSIP_Label_ff528e02-ab69-43a8-9134-6d8d1b0c706c_ActionId">
    <vt:lpwstr>ccbcd9e8-e004-41bc-9455-569e59712851</vt:lpwstr>
  </property>
  <property fmtid="{D5CDD505-2E9C-101B-9397-08002B2CF9AE}" pid="8" name="MSIP_Label_ff528e02-ab69-43a8-9134-6d8d1b0c706c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Classification - Public</vt:lpwstr>
  </property>
  <property fmtid="{D5CDD505-2E9C-101B-9397-08002B2CF9AE}" pid="11" name="ContentTypeId">
    <vt:lpwstr>0x010100A6DF27A1311BDD43BADB2C07FDF64E9B</vt:lpwstr>
  </property>
  <property fmtid="{D5CDD505-2E9C-101B-9397-08002B2CF9AE}" pid="12" name="MediaServiceImageTags">
    <vt:lpwstr/>
  </property>
</Properties>
</file>