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</p:sldIdLst>
  <p:sldSz cx="19799300" cy="2159952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3" pos="1820" userDrawn="1">
          <p15:clr>
            <a:srgbClr val="A4A3A4"/>
          </p15:clr>
        </p15:guide>
        <p15:guide id="5" orient="horz" pos="8805" userDrawn="1">
          <p15:clr>
            <a:srgbClr val="A4A3A4"/>
          </p15:clr>
        </p15:guide>
        <p15:guide id="7" orient="horz" pos="1360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5381" autoAdjust="0"/>
    <p:restoredTop sz="94660"/>
  </p:normalViewPr>
  <p:slideViewPr>
    <p:cSldViewPr snapToGrid="0">
      <p:cViewPr>
        <p:scale>
          <a:sx n="50" d="100"/>
          <a:sy n="50" d="100"/>
        </p:scale>
        <p:origin x="1238" y="29"/>
      </p:cViewPr>
      <p:guideLst>
        <p:guide pos="1820"/>
        <p:guide orient="horz" pos="8805"/>
        <p:guide orient="horz" pos="1360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84948" y="3534924"/>
            <a:ext cx="16829405" cy="7519835"/>
          </a:xfrm>
        </p:spPr>
        <p:txBody>
          <a:bodyPr anchor="b"/>
          <a:lstStyle>
            <a:lvl1pPr algn="ctr">
              <a:defRPr sz="1299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74913" y="11344752"/>
            <a:ext cx="14849475" cy="5214884"/>
          </a:xfrm>
        </p:spPr>
        <p:txBody>
          <a:bodyPr/>
          <a:lstStyle>
            <a:lvl1pPr marL="0" indent="0" algn="ctr">
              <a:buNone/>
              <a:defRPr sz="5197"/>
            </a:lvl1pPr>
            <a:lvl2pPr marL="989975" indent="0" algn="ctr">
              <a:buNone/>
              <a:defRPr sz="4331"/>
            </a:lvl2pPr>
            <a:lvl3pPr marL="1979950" indent="0" algn="ctr">
              <a:buNone/>
              <a:defRPr sz="3898"/>
            </a:lvl3pPr>
            <a:lvl4pPr marL="2969925" indent="0" algn="ctr">
              <a:buNone/>
              <a:defRPr sz="3464"/>
            </a:lvl4pPr>
            <a:lvl5pPr marL="3959901" indent="0" algn="ctr">
              <a:buNone/>
              <a:defRPr sz="3464"/>
            </a:lvl5pPr>
            <a:lvl6pPr marL="4949876" indent="0" algn="ctr">
              <a:buNone/>
              <a:defRPr sz="3464"/>
            </a:lvl6pPr>
            <a:lvl7pPr marL="5939851" indent="0" algn="ctr">
              <a:buNone/>
              <a:defRPr sz="3464"/>
            </a:lvl7pPr>
            <a:lvl8pPr marL="6929826" indent="0" algn="ctr">
              <a:buNone/>
              <a:defRPr sz="3464"/>
            </a:lvl8pPr>
            <a:lvl9pPr marL="7919801" indent="0" algn="ctr">
              <a:buNone/>
              <a:defRPr sz="346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4212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15711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4168875" y="1149975"/>
            <a:ext cx="4269224" cy="1830459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61203" y="1149975"/>
            <a:ext cx="12560181" cy="1830459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95155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855033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50891" y="5384888"/>
            <a:ext cx="17076896" cy="8984801"/>
          </a:xfrm>
        </p:spPr>
        <p:txBody>
          <a:bodyPr anchor="b"/>
          <a:lstStyle>
            <a:lvl1pPr>
              <a:defRPr sz="1299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50891" y="14454688"/>
            <a:ext cx="17076896" cy="4724895"/>
          </a:xfrm>
        </p:spPr>
        <p:txBody>
          <a:bodyPr/>
          <a:lstStyle>
            <a:lvl1pPr marL="0" indent="0">
              <a:buNone/>
              <a:defRPr sz="5197">
                <a:solidFill>
                  <a:schemeClr val="tx1"/>
                </a:solidFill>
              </a:defRPr>
            </a:lvl1pPr>
            <a:lvl2pPr marL="989975" indent="0">
              <a:buNone/>
              <a:defRPr sz="4331">
                <a:solidFill>
                  <a:schemeClr val="tx1">
                    <a:tint val="75000"/>
                  </a:schemeClr>
                </a:solidFill>
              </a:defRPr>
            </a:lvl2pPr>
            <a:lvl3pPr marL="1979950" indent="0">
              <a:buNone/>
              <a:defRPr sz="3898">
                <a:solidFill>
                  <a:schemeClr val="tx1">
                    <a:tint val="75000"/>
                  </a:schemeClr>
                </a:solidFill>
              </a:defRPr>
            </a:lvl3pPr>
            <a:lvl4pPr marL="2969925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4pPr>
            <a:lvl5pPr marL="3959901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5pPr>
            <a:lvl6pPr marL="4949876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6pPr>
            <a:lvl7pPr marL="5939851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7pPr>
            <a:lvl8pPr marL="6929826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8pPr>
            <a:lvl9pPr marL="7919801" indent="0">
              <a:buNone/>
              <a:defRPr sz="34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0358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61202" y="5749874"/>
            <a:ext cx="8414703" cy="137047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23395" y="5749874"/>
            <a:ext cx="8414703" cy="137047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927685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63781" y="1149979"/>
            <a:ext cx="17076896" cy="417491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3783" y="5294885"/>
            <a:ext cx="8376031" cy="2594941"/>
          </a:xfrm>
        </p:spPr>
        <p:txBody>
          <a:bodyPr anchor="b"/>
          <a:lstStyle>
            <a:lvl1pPr marL="0" indent="0">
              <a:buNone/>
              <a:defRPr sz="5197" b="1"/>
            </a:lvl1pPr>
            <a:lvl2pPr marL="989975" indent="0">
              <a:buNone/>
              <a:defRPr sz="4331" b="1"/>
            </a:lvl2pPr>
            <a:lvl3pPr marL="1979950" indent="0">
              <a:buNone/>
              <a:defRPr sz="3898" b="1"/>
            </a:lvl3pPr>
            <a:lvl4pPr marL="2969925" indent="0">
              <a:buNone/>
              <a:defRPr sz="3464" b="1"/>
            </a:lvl4pPr>
            <a:lvl5pPr marL="3959901" indent="0">
              <a:buNone/>
              <a:defRPr sz="3464" b="1"/>
            </a:lvl5pPr>
            <a:lvl6pPr marL="4949876" indent="0">
              <a:buNone/>
              <a:defRPr sz="3464" b="1"/>
            </a:lvl6pPr>
            <a:lvl7pPr marL="5939851" indent="0">
              <a:buNone/>
              <a:defRPr sz="3464" b="1"/>
            </a:lvl7pPr>
            <a:lvl8pPr marL="6929826" indent="0">
              <a:buNone/>
              <a:defRPr sz="3464" b="1"/>
            </a:lvl8pPr>
            <a:lvl9pPr marL="7919801" indent="0">
              <a:buNone/>
              <a:defRPr sz="346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63783" y="7889827"/>
            <a:ext cx="8376031" cy="1160474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023397" y="5294885"/>
            <a:ext cx="8417281" cy="2594941"/>
          </a:xfrm>
        </p:spPr>
        <p:txBody>
          <a:bodyPr anchor="b"/>
          <a:lstStyle>
            <a:lvl1pPr marL="0" indent="0">
              <a:buNone/>
              <a:defRPr sz="5197" b="1"/>
            </a:lvl1pPr>
            <a:lvl2pPr marL="989975" indent="0">
              <a:buNone/>
              <a:defRPr sz="4331" b="1"/>
            </a:lvl2pPr>
            <a:lvl3pPr marL="1979950" indent="0">
              <a:buNone/>
              <a:defRPr sz="3898" b="1"/>
            </a:lvl3pPr>
            <a:lvl4pPr marL="2969925" indent="0">
              <a:buNone/>
              <a:defRPr sz="3464" b="1"/>
            </a:lvl4pPr>
            <a:lvl5pPr marL="3959901" indent="0">
              <a:buNone/>
              <a:defRPr sz="3464" b="1"/>
            </a:lvl5pPr>
            <a:lvl6pPr marL="4949876" indent="0">
              <a:buNone/>
              <a:defRPr sz="3464" b="1"/>
            </a:lvl6pPr>
            <a:lvl7pPr marL="5939851" indent="0">
              <a:buNone/>
              <a:defRPr sz="3464" b="1"/>
            </a:lvl7pPr>
            <a:lvl8pPr marL="6929826" indent="0">
              <a:buNone/>
              <a:defRPr sz="3464" b="1"/>
            </a:lvl8pPr>
            <a:lvl9pPr marL="7919801" indent="0">
              <a:buNone/>
              <a:defRPr sz="346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023397" y="7889827"/>
            <a:ext cx="8417281" cy="1160474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7840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937244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852546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63781" y="1439968"/>
            <a:ext cx="6385790" cy="5039889"/>
          </a:xfrm>
        </p:spPr>
        <p:txBody>
          <a:bodyPr anchor="b"/>
          <a:lstStyle>
            <a:lvl1pPr>
              <a:defRPr sz="6929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417281" y="3109937"/>
            <a:ext cx="10023396" cy="15349662"/>
          </a:xfrm>
        </p:spPr>
        <p:txBody>
          <a:bodyPr/>
          <a:lstStyle>
            <a:lvl1pPr>
              <a:defRPr sz="6929"/>
            </a:lvl1pPr>
            <a:lvl2pPr>
              <a:defRPr sz="6063"/>
            </a:lvl2pPr>
            <a:lvl3pPr>
              <a:defRPr sz="5197"/>
            </a:lvl3pPr>
            <a:lvl4pPr>
              <a:defRPr sz="4331"/>
            </a:lvl4pPr>
            <a:lvl5pPr>
              <a:defRPr sz="4331"/>
            </a:lvl5pPr>
            <a:lvl6pPr>
              <a:defRPr sz="4331"/>
            </a:lvl6pPr>
            <a:lvl7pPr>
              <a:defRPr sz="4331"/>
            </a:lvl7pPr>
            <a:lvl8pPr>
              <a:defRPr sz="4331"/>
            </a:lvl8pPr>
            <a:lvl9pPr>
              <a:defRPr sz="4331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63781" y="6479857"/>
            <a:ext cx="6385790" cy="12004738"/>
          </a:xfrm>
        </p:spPr>
        <p:txBody>
          <a:bodyPr/>
          <a:lstStyle>
            <a:lvl1pPr marL="0" indent="0">
              <a:buNone/>
              <a:defRPr sz="3464"/>
            </a:lvl1pPr>
            <a:lvl2pPr marL="989975" indent="0">
              <a:buNone/>
              <a:defRPr sz="3031"/>
            </a:lvl2pPr>
            <a:lvl3pPr marL="1979950" indent="0">
              <a:buNone/>
              <a:defRPr sz="2598"/>
            </a:lvl3pPr>
            <a:lvl4pPr marL="2969925" indent="0">
              <a:buNone/>
              <a:defRPr sz="2165"/>
            </a:lvl4pPr>
            <a:lvl5pPr marL="3959901" indent="0">
              <a:buNone/>
              <a:defRPr sz="2165"/>
            </a:lvl5pPr>
            <a:lvl6pPr marL="4949876" indent="0">
              <a:buNone/>
              <a:defRPr sz="2165"/>
            </a:lvl6pPr>
            <a:lvl7pPr marL="5939851" indent="0">
              <a:buNone/>
              <a:defRPr sz="2165"/>
            </a:lvl7pPr>
            <a:lvl8pPr marL="6929826" indent="0">
              <a:buNone/>
              <a:defRPr sz="2165"/>
            </a:lvl8pPr>
            <a:lvl9pPr marL="7919801" indent="0">
              <a:buNone/>
              <a:defRPr sz="216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02428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63781" y="1439968"/>
            <a:ext cx="6385790" cy="5039889"/>
          </a:xfrm>
        </p:spPr>
        <p:txBody>
          <a:bodyPr anchor="b"/>
          <a:lstStyle>
            <a:lvl1pPr>
              <a:defRPr sz="6929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417281" y="3109937"/>
            <a:ext cx="10023396" cy="15349662"/>
          </a:xfrm>
        </p:spPr>
        <p:txBody>
          <a:bodyPr anchor="t"/>
          <a:lstStyle>
            <a:lvl1pPr marL="0" indent="0">
              <a:buNone/>
              <a:defRPr sz="6929"/>
            </a:lvl1pPr>
            <a:lvl2pPr marL="989975" indent="0">
              <a:buNone/>
              <a:defRPr sz="6063"/>
            </a:lvl2pPr>
            <a:lvl3pPr marL="1979950" indent="0">
              <a:buNone/>
              <a:defRPr sz="5197"/>
            </a:lvl3pPr>
            <a:lvl4pPr marL="2969925" indent="0">
              <a:buNone/>
              <a:defRPr sz="4331"/>
            </a:lvl4pPr>
            <a:lvl5pPr marL="3959901" indent="0">
              <a:buNone/>
              <a:defRPr sz="4331"/>
            </a:lvl5pPr>
            <a:lvl6pPr marL="4949876" indent="0">
              <a:buNone/>
              <a:defRPr sz="4331"/>
            </a:lvl6pPr>
            <a:lvl7pPr marL="5939851" indent="0">
              <a:buNone/>
              <a:defRPr sz="4331"/>
            </a:lvl7pPr>
            <a:lvl8pPr marL="6929826" indent="0">
              <a:buNone/>
              <a:defRPr sz="4331"/>
            </a:lvl8pPr>
            <a:lvl9pPr marL="7919801" indent="0">
              <a:buNone/>
              <a:defRPr sz="4331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63781" y="6479857"/>
            <a:ext cx="6385790" cy="12004738"/>
          </a:xfrm>
        </p:spPr>
        <p:txBody>
          <a:bodyPr/>
          <a:lstStyle>
            <a:lvl1pPr marL="0" indent="0">
              <a:buNone/>
              <a:defRPr sz="3464"/>
            </a:lvl1pPr>
            <a:lvl2pPr marL="989975" indent="0">
              <a:buNone/>
              <a:defRPr sz="3031"/>
            </a:lvl2pPr>
            <a:lvl3pPr marL="1979950" indent="0">
              <a:buNone/>
              <a:defRPr sz="2598"/>
            </a:lvl3pPr>
            <a:lvl4pPr marL="2969925" indent="0">
              <a:buNone/>
              <a:defRPr sz="2165"/>
            </a:lvl4pPr>
            <a:lvl5pPr marL="3959901" indent="0">
              <a:buNone/>
              <a:defRPr sz="2165"/>
            </a:lvl5pPr>
            <a:lvl6pPr marL="4949876" indent="0">
              <a:buNone/>
              <a:defRPr sz="2165"/>
            </a:lvl6pPr>
            <a:lvl7pPr marL="5939851" indent="0">
              <a:buNone/>
              <a:defRPr sz="2165"/>
            </a:lvl7pPr>
            <a:lvl8pPr marL="6929826" indent="0">
              <a:buNone/>
              <a:defRPr sz="2165"/>
            </a:lvl8pPr>
            <a:lvl9pPr marL="7919801" indent="0">
              <a:buNone/>
              <a:defRPr sz="216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78471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61202" y="1149979"/>
            <a:ext cx="17076896" cy="417491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1202" y="5749874"/>
            <a:ext cx="17076896" cy="137047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61202" y="20019564"/>
            <a:ext cx="4454843" cy="11499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59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10F55B-BBC7-4945-A3C7-2256EB6386C1}" type="datetimeFigureOut">
              <a:rPr lang="en-GB" smtClean="0"/>
              <a:t>20/03/2023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58518" y="20019564"/>
            <a:ext cx="6682264" cy="11499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59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3983255" y="20019564"/>
            <a:ext cx="4454843" cy="11499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59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6B3D32-F893-4BF2-B855-1867B244D30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74404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1979950" rtl="0" eaLnBrk="1" latinLnBrk="0" hangingPunct="1">
        <a:lnSpc>
          <a:spcPct val="90000"/>
        </a:lnSpc>
        <a:spcBef>
          <a:spcPct val="0"/>
        </a:spcBef>
        <a:buNone/>
        <a:defRPr sz="952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94988" indent="-494988" algn="l" defTabSz="1979950" rtl="0" eaLnBrk="1" latinLnBrk="0" hangingPunct="1">
        <a:lnSpc>
          <a:spcPct val="90000"/>
        </a:lnSpc>
        <a:spcBef>
          <a:spcPts val="2165"/>
        </a:spcBef>
        <a:buFont typeface="Arial" panose="020B0604020202020204" pitchFamily="34" charset="0"/>
        <a:buChar char="•"/>
        <a:defRPr sz="6063" kern="1200">
          <a:solidFill>
            <a:schemeClr val="tx1"/>
          </a:solidFill>
          <a:latin typeface="+mn-lt"/>
          <a:ea typeface="+mn-ea"/>
          <a:cs typeface="+mn-cs"/>
        </a:defRPr>
      </a:lvl1pPr>
      <a:lvl2pPr marL="1484963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5197" kern="1200">
          <a:solidFill>
            <a:schemeClr val="tx1"/>
          </a:solidFill>
          <a:latin typeface="+mn-lt"/>
          <a:ea typeface="+mn-ea"/>
          <a:cs typeface="+mn-cs"/>
        </a:defRPr>
      </a:lvl2pPr>
      <a:lvl3pPr marL="2474938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4331" kern="1200">
          <a:solidFill>
            <a:schemeClr val="tx1"/>
          </a:solidFill>
          <a:latin typeface="+mn-lt"/>
          <a:ea typeface="+mn-ea"/>
          <a:cs typeface="+mn-cs"/>
        </a:defRPr>
      </a:lvl3pPr>
      <a:lvl4pPr marL="3464913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4pPr>
      <a:lvl5pPr marL="4454888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5pPr>
      <a:lvl6pPr marL="5444863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6pPr>
      <a:lvl7pPr marL="6434839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7pPr>
      <a:lvl8pPr marL="7424814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8pPr>
      <a:lvl9pPr marL="8414789" indent="-494988" algn="l" defTabSz="1979950" rtl="0" eaLnBrk="1" latinLnBrk="0" hangingPunct="1">
        <a:lnSpc>
          <a:spcPct val="90000"/>
        </a:lnSpc>
        <a:spcBef>
          <a:spcPts val="1083"/>
        </a:spcBef>
        <a:buFont typeface="Arial" panose="020B0604020202020204" pitchFamily="34" charset="0"/>
        <a:buChar char="•"/>
        <a:defRPr sz="389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1pPr>
      <a:lvl2pPr marL="989975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2pPr>
      <a:lvl3pPr marL="1979950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3pPr>
      <a:lvl4pPr marL="2969925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4pPr>
      <a:lvl5pPr marL="3959901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5pPr>
      <a:lvl6pPr marL="4949876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6pPr>
      <a:lvl7pPr marL="5939851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7pPr>
      <a:lvl8pPr marL="6929826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8pPr>
      <a:lvl9pPr marL="7919801" algn="l" defTabSz="1979950" rtl="0" eaLnBrk="1" latinLnBrk="0" hangingPunct="1">
        <a:defRPr sz="389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Rectangle 93">
            <a:extLst>
              <a:ext uri="{FF2B5EF4-FFF2-40B4-BE49-F238E27FC236}">
                <a16:creationId xmlns:a16="http://schemas.microsoft.com/office/drawing/2014/main" id="{60137C62-549E-BF19-FEA3-F63772C56AEF}"/>
              </a:ext>
            </a:extLst>
          </p:cNvPr>
          <p:cNvSpPr/>
          <p:nvPr/>
        </p:nvSpPr>
        <p:spPr>
          <a:xfrm>
            <a:off x="779162" y="9044543"/>
            <a:ext cx="18667073" cy="2342341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/>
          </a:p>
        </p:txBody>
      </p:sp>
      <p:cxnSp>
        <p:nvCxnSpPr>
          <p:cNvPr id="161" name="Straight Connector 160">
            <a:extLst>
              <a:ext uri="{FF2B5EF4-FFF2-40B4-BE49-F238E27FC236}">
                <a16:creationId xmlns:a16="http://schemas.microsoft.com/office/drawing/2014/main" id="{579AB428-5820-F2E7-5B5F-2533BA7D3A1B}"/>
              </a:ext>
            </a:extLst>
          </p:cNvPr>
          <p:cNvCxnSpPr>
            <a:cxnSpLocks/>
            <a:endCxn id="126" idx="2"/>
          </p:cNvCxnSpPr>
          <p:nvPr/>
        </p:nvCxnSpPr>
        <p:spPr>
          <a:xfrm flipV="1">
            <a:off x="10721921" y="3523162"/>
            <a:ext cx="0" cy="605671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8" name="Straight Connector 137">
            <a:extLst>
              <a:ext uri="{FF2B5EF4-FFF2-40B4-BE49-F238E27FC236}">
                <a16:creationId xmlns:a16="http://schemas.microsoft.com/office/drawing/2014/main" id="{F2B3AB32-243F-B420-1462-8DE5175A7671}"/>
              </a:ext>
            </a:extLst>
          </p:cNvPr>
          <p:cNvCxnSpPr>
            <a:cxnSpLocks/>
            <a:stCxn id="50" idx="0"/>
            <a:endCxn id="60" idx="2"/>
          </p:cNvCxnSpPr>
          <p:nvPr/>
        </p:nvCxnSpPr>
        <p:spPr>
          <a:xfrm flipH="1" flipV="1">
            <a:off x="16598459" y="17846805"/>
            <a:ext cx="30396" cy="23398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6" name="Rectangle 65">
            <a:extLst>
              <a:ext uri="{FF2B5EF4-FFF2-40B4-BE49-F238E27FC236}">
                <a16:creationId xmlns:a16="http://schemas.microsoft.com/office/drawing/2014/main" id="{35F7433F-AD3B-78B7-9EBE-2C4FFBC71653}"/>
              </a:ext>
            </a:extLst>
          </p:cNvPr>
          <p:cNvSpPr/>
          <p:nvPr/>
        </p:nvSpPr>
        <p:spPr>
          <a:xfrm>
            <a:off x="779163" y="16649234"/>
            <a:ext cx="18667076" cy="222491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/>
          </a:p>
        </p:txBody>
      </p:sp>
      <p:cxnSp>
        <p:nvCxnSpPr>
          <p:cNvPr id="128" name="Straight Connector 127">
            <a:extLst>
              <a:ext uri="{FF2B5EF4-FFF2-40B4-BE49-F238E27FC236}">
                <a16:creationId xmlns:a16="http://schemas.microsoft.com/office/drawing/2014/main" id="{250A42D1-5234-8903-1358-404245FF7537}"/>
              </a:ext>
            </a:extLst>
          </p:cNvPr>
          <p:cNvCxnSpPr>
            <a:cxnSpLocks/>
            <a:stCxn id="48" idx="0"/>
          </p:cNvCxnSpPr>
          <p:nvPr/>
        </p:nvCxnSpPr>
        <p:spPr>
          <a:xfrm flipV="1">
            <a:off x="5751844" y="10134944"/>
            <a:ext cx="0" cy="1005167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63" name="Rectangle 62">
            <a:extLst>
              <a:ext uri="{FF2B5EF4-FFF2-40B4-BE49-F238E27FC236}">
                <a16:creationId xmlns:a16="http://schemas.microsoft.com/office/drawing/2014/main" id="{9EB86DFE-98EE-3476-30BB-CC07C865617A}"/>
              </a:ext>
            </a:extLst>
          </p:cNvPr>
          <p:cNvSpPr/>
          <p:nvPr/>
        </p:nvSpPr>
        <p:spPr>
          <a:xfrm>
            <a:off x="779163" y="18873549"/>
            <a:ext cx="18667076" cy="222491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/>
          </a:p>
        </p:txBody>
      </p:sp>
      <p:sp>
        <p:nvSpPr>
          <p:cNvPr id="48" name="Rectangle: Rounded Corners 47">
            <a:extLst>
              <a:ext uri="{FF2B5EF4-FFF2-40B4-BE49-F238E27FC236}">
                <a16:creationId xmlns:a16="http://schemas.microsoft.com/office/drawing/2014/main" id="{189D255A-3F4E-B8D9-5D63-E4FB02F58C01}"/>
              </a:ext>
            </a:extLst>
          </p:cNvPr>
          <p:cNvSpPr/>
          <p:nvPr/>
        </p:nvSpPr>
        <p:spPr>
          <a:xfrm>
            <a:off x="4384802" y="20186617"/>
            <a:ext cx="2734083" cy="66474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dirty="0">
                <a:solidFill>
                  <a:schemeClr val="tx1"/>
                </a:solidFill>
              </a:rPr>
              <a:t>Very low level of SKEB.  E.g. apprentice, </a:t>
            </a:r>
            <a:r>
              <a:rPr lang="en-GB" sz="1371">
                <a:solidFill>
                  <a:schemeClr val="tx1"/>
                </a:solidFill>
              </a:rPr>
              <a:t>T Levels</a:t>
            </a:r>
            <a:endParaRPr lang="en-GB" sz="1371" dirty="0">
              <a:solidFill>
                <a:schemeClr val="tx1"/>
              </a:solidFill>
            </a:endParaRPr>
          </a:p>
        </p:txBody>
      </p:sp>
      <p:sp>
        <p:nvSpPr>
          <p:cNvPr id="49" name="Rectangle: Rounded Corners 48">
            <a:extLst>
              <a:ext uri="{FF2B5EF4-FFF2-40B4-BE49-F238E27FC236}">
                <a16:creationId xmlns:a16="http://schemas.microsoft.com/office/drawing/2014/main" id="{CE1E34FF-48A8-ED2A-46A4-E60F9016B64E}"/>
              </a:ext>
            </a:extLst>
          </p:cNvPr>
          <p:cNvSpPr/>
          <p:nvPr/>
        </p:nvSpPr>
        <p:spPr>
          <a:xfrm>
            <a:off x="9809133" y="20186616"/>
            <a:ext cx="2734083" cy="664745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dirty="0">
                <a:solidFill>
                  <a:schemeClr val="tx1"/>
                </a:solidFill>
              </a:rPr>
              <a:t>Some SKEB.  E.g. FE course</a:t>
            </a:r>
          </a:p>
        </p:txBody>
      </p:sp>
      <p:sp>
        <p:nvSpPr>
          <p:cNvPr id="47" name="Rectangle: Rounded Corners 46">
            <a:extLst>
              <a:ext uri="{FF2B5EF4-FFF2-40B4-BE49-F238E27FC236}">
                <a16:creationId xmlns:a16="http://schemas.microsoft.com/office/drawing/2014/main" id="{B0FB41B6-8E4D-56B2-A635-43A09C96BAB3}"/>
              </a:ext>
            </a:extLst>
          </p:cNvPr>
          <p:cNvSpPr/>
          <p:nvPr/>
        </p:nvSpPr>
        <p:spPr>
          <a:xfrm>
            <a:off x="15233465" y="19114099"/>
            <a:ext cx="2734084" cy="893176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b="1" dirty="0">
                <a:solidFill>
                  <a:schemeClr val="tx1"/>
                </a:solidFill>
              </a:rPr>
              <a:t>Experienced Worker </a:t>
            </a:r>
            <a:r>
              <a:rPr lang="en-GB" sz="1371" dirty="0">
                <a:solidFill>
                  <a:schemeClr val="tx1"/>
                </a:solidFill>
              </a:rPr>
              <a:t>– relates to discipline / specialism</a:t>
            </a:r>
          </a:p>
        </p:txBody>
      </p: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1F2C4906-3CF3-6EB6-7D40-C065771E469D}"/>
              </a:ext>
            </a:extLst>
          </p:cNvPr>
          <p:cNvSpPr/>
          <p:nvPr/>
        </p:nvSpPr>
        <p:spPr>
          <a:xfrm>
            <a:off x="15261813" y="20186617"/>
            <a:ext cx="2734084" cy="691339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dirty="0">
                <a:solidFill>
                  <a:schemeClr val="tx1"/>
                </a:solidFill>
              </a:rPr>
              <a:t>Has most SKEB</a:t>
            </a:r>
          </a:p>
        </p:txBody>
      </p:sp>
      <p:sp>
        <p:nvSpPr>
          <p:cNvPr id="57" name="Rectangle: Rounded Corners 56">
            <a:extLst>
              <a:ext uri="{FF2B5EF4-FFF2-40B4-BE49-F238E27FC236}">
                <a16:creationId xmlns:a16="http://schemas.microsoft.com/office/drawing/2014/main" id="{2D9922BB-1153-8730-BE86-264162D450BD}"/>
              </a:ext>
            </a:extLst>
          </p:cNvPr>
          <p:cNvSpPr/>
          <p:nvPr/>
        </p:nvSpPr>
        <p:spPr>
          <a:xfrm>
            <a:off x="4384802" y="18001426"/>
            <a:ext cx="2734083" cy="67309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dirty="0">
                <a:solidFill>
                  <a:schemeClr val="tx1"/>
                </a:solidFill>
              </a:rPr>
              <a:t>HS&amp;E Test</a:t>
            </a:r>
          </a:p>
        </p:txBody>
      </p:sp>
      <p:sp>
        <p:nvSpPr>
          <p:cNvPr id="58" name="Rectangle: Rounded Corners 57">
            <a:extLst>
              <a:ext uri="{FF2B5EF4-FFF2-40B4-BE49-F238E27FC236}">
                <a16:creationId xmlns:a16="http://schemas.microsoft.com/office/drawing/2014/main" id="{D7E713B9-39C6-BE53-095C-8E2BF3DACC51}"/>
              </a:ext>
            </a:extLst>
          </p:cNvPr>
          <p:cNvSpPr/>
          <p:nvPr/>
        </p:nvSpPr>
        <p:spPr>
          <a:xfrm>
            <a:off x="4384802" y="16848266"/>
            <a:ext cx="2734083" cy="968918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dirty="0">
                <a:solidFill>
                  <a:schemeClr val="tx1"/>
                </a:solidFill>
              </a:rPr>
              <a:t>Fire Safety in Buildings – due May 2023</a:t>
            </a:r>
          </a:p>
        </p:txBody>
      </p:sp>
      <p:sp>
        <p:nvSpPr>
          <p:cNvPr id="59" name="Rectangle: Rounded Corners 58">
            <a:extLst>
              <a:ext uri="{FF2B5EF4-FFF2-40B4-BE49-F238E27FC236}">
                <a16:creationId xmlns:a16="http://schemas.microsoft.com/office/drawing/2014/main" id="{605A0878-21DB-E1CE-A4B6-B17DDC3607FF}"/>
              </a:ext>
            </a:extLst>
          </p:cNvPr>
          <p:cNvSpPr/>
          <p:nvPr/>
        </p:nvSpPr>
        <p:spPr>
          <a:xfrm>
            <a:off x="15231418" y="18001426"/>
            <a:ext cx="2734083" cy="67309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dirty="0">
                <a:solidFill>
                  <a:schemeClr val="tx1"/>
                </a:solidFill>
              </a:rPr>
              <a:t>HS&amp;E Test</a:t>
            </a:r>
          </a:p>
        </p:txBody>
      </p:sp>
      <p:sp>
        <p:nvSpPr>
          <p:cNvPr id="60" name="Rectangle: Rounded Corners 59">
            <a:extLst>
              <a:ext uri="{FF2B5EF4-FFF2-40B4-BE49-F238E27FC236}">
                <a16:creationId xmlns:a16="http://schemas.microsoft.com/office/drawing/2014/main" id="{2886B3D1-4721-3E32-0ACE-4CD265BEA2E5}"/>
              </a:ext>
            </a:extLst>
          </p:cNvPr>
          <p:cNvSpPr/>
          <p:nvPr/>
        </p:nvSpPr>
        <p:spPr>
          <a:xfrm>
            <a:off x="15231418" y="16877887"/>
            <a:ext cx="2734083" cy="968918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dirty="0">
                <a:solidFill>
                  <a:schemeClr val="tx1"/>
                </a:solidFill>
              </a:rPr>
              <a:t>Fire Safety in Buildings – due May 2023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0C4B58A-3234-4F01-7CB5-F50101895DF6}"/>
              </a:ext>
            </a:extLst>
          </p:cNvPr>
          <p:cNvSpPr/>
          <p:nvPr/>
        </p:nvSpPr>
        <p:spPr>
          <a:xfrm>
            <a:off x="779163" y="2634664"/>
            <a:ext cx="1624350" cy="1846379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/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5C9A8905-46BA-35A4-1978-DAE3208648B0}"/>
              </a:ext>
            </a:extLst>
          </p:cNvPr>
          <p:cNvSpPr txBox="1"/>
          <p:nvPr/>
        </p:nvSpPr>
        <p:spPr>
          <a:xfrm rot="16200000">
            <a:off x="805191" y="19595390"/>
            <a:ext cx="1521417" cy="55506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GB" sz="2400" dirty="0"/>
              <a:t>Entrant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D73CCC4F-1F53-08AC-9462-B214F2AE78E8}"/>
              </a:ext>
            </a:extLst>
          </p:cNvPr>
          <p:cNvSpPr txBox="1"/>
          <p:nvPr/>
        </p:nvSpPr>
        <p:spPr>
          <a:xfrm rot="16200000">
            <a:off x="805191" y="17261834"/>
            <a:ext cx="1521417" cy="99911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2400" dirty="0"/>
              <a:t>Access to site</a:t>
            </a:r>
          </a:p>
        </p:txBody>
      </p:sp>
      <p:sp>
        <p:nvSpPr>
          <p:cNvPr id="61" name="Rectangle: Rounded Corners 60">
            <a:extLst>
              <a:ext uri="{FF2B5EF4-FFF2-40B4-BE49-F238E27FC236}">
                <a16:creationId xmlns:a16="http://schemas.microsoft.com/office/drawing/2014/main" id="{C5DD169B-F07D-C379-1758-9F80D898ED45}"/>
              </a:ext>
            </a:extLst>
          </p:cNvPr>
          <p:cNvSpPr/>
          <p:nvPr/>
        </p:nvSpPr>
        <p:spPr>
          <a:xfrm>
            <a:off x="3453884" y="12500141"/>
            <a:ext cx="4447945" cy="3488899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b="1" dirty="0">
                <a:solidFill>
                  <a:schemeClr val="tx1"/>
                </a:solidFill>
                <a:highlight>
                  <a:srgbClr val="FFFF00"/>
                </a:highlight>
              </a:rPr>
              <a:t>Insert Standard / NVQ / Training / etc</a:t>
            </a:r>
          </a:p>
          <a:p>
            <a:pPr algn="ctr"/>
            <a:r>
              <a:rPr lang="en-GB" sz="1371" dirty="0">
                <a:solidFill>
                  <a:schemeClr val="tx1"/>
                </a:solidFill>
                <a:highlight>
                  <a:srgbClr val="FFFF00"/>
                </a:highlight>
              </a:rPr>
              <a:t>Is it complete?</a:t>
            </a:r>
          </a:p>
          <a:p>
            <a:pPr algn="ctr"/>
            <a:r>
              <a:rPr lang="en-GB" sz="1371" dirty="0">
                <a:solidFill>
                  <a:schemeClr val="tx1"/>
                </a:solidFill>
                <a:highlight>
                  <a:srgbClr val="FFFF00"/>
                </a:highlight>
              </a:rPr>
              <a:t>When will it be complete by?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C72DCE91-75C1-EE65-5E9A-B1369A77BF67}"/>
              </a:ext>
            </a:extLst>
          </p:cNvPr>
          <p:cNvSpPr/>
          <p:nvPr/>
        </p:nvSpPr>
        <p:spPr>
          <a:xfrm>
            <a:off x="798930" y="11357488"/>
            <a:ext cx="18647309" cy="528642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BC2A2ED6-3046-F2A0-CE8B-B75AF3EA4F01}"/>
              </a:ext>
            </a:extLst>
          </p:cNvPr>
          <p:cNvSpPr txBox="1"/>
          <p:nvPr/>
        </p:nvSpPr>
        <p:spPr>
          <a:xfrm rot="16200000">
            <a:off x="23856" y="13505193"/>
            <a:ext cx="3020527" cy="99911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2400" dirty="0"/>
              <a:t>Route to baseline competence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0841C2C6-7240-5810-2EC4-F5F8D97B18C5}"/>
              </a:ext>
            </a:extLst>
          </p:cNvPr>
          <p:cNvSpPr/>
          <p:nvPr/>
        </p:nvSpPr>
        <p:spPr>
          <a:xfrm>
            <a:off x="798929" y="7189977"/>
            <a:ext cx="18667073" cy="186883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/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8B08EB34-48B2-9A81-FFC6-D53700603D10}"/>
              </a:ext>
            </a:extLst>
          </p:cNvPr>
          <p:cNvSpPr txBox="1"/>
          <p:nvPr/>
        </p:nvSpPr>
        <p:spPr>
          <a:xfrm rot="16200000">
            <a:off x="783813" y="9511899"/>
            <a:ext cx="1581325" cy="74532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714" dirty="0"/>
              <a:t>Baseline Competence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124AFE8A-063D-0DCD-322F-2279270EC084}"/>
              </a:ext>
            </a:extLst>
          </p:cNvPr>
          <p:cNvSpPr txBox="1"/>
          <p:nvPr/>
        </p:nvSpPr>
        <p:spPr>
          <a:xfrm rot="16200000">
            <a:off x="538989" y="7754391"/>
            <a:ext cx="1863519" cy="74532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714" dirty="0"/>
              <a:t>Re-validation of Competence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A3E4748A-DA7C-6E5A-50C0-C3F13DD568FB}"/>
              </a:ext>
            </a:extLst>
          </p:cNvPr>
          <p:cNvSpPr/>
          <p:nvPr/>
        </p:nvSpPr>
        <p:spPr>
          <a:xfrm>
            <a:off x="798929" y="4506162"/>
            <a:ext cx="18667073" cy="269712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/>
          </a:p>
        </p:txBody>
      </p:sp>
      <p:sp>
        <p:nvSpPr>
          <p:cNvPr id="114" name="Rectangle: Rounded Corners 113">
            <a:extLst>
              <a:ext uri="{FF2B5EF4-FFF2-40B4-BE49-F238E27FC236}">
                <a16:creationId xmlns:a16="http://schemas.microsoft.com/office/drawing/2014/main" id="{EC80B27B-D806-F812-7BB7-917CA4A46CE0}"/>
              </a:ext>
            </a:extLst>
          </p:cNvPr>
          <p:cNvSpPr/>
          <p:nvPr/>
        </p:nvSpPr>
        <p:spPr>
          <a:xfrm>
            <a:off x="2619651" y="5256916"/>
            <a:ext cx="16191777" cy="107704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714" b="1" dirty="0">
                <a:solidFill>
                  <a:schemeClr val="tx1"/>
                </a:solidFill>
                <a:highlight>
                  <a:srgbClr val="FFFF00"/>
                </a:highlight>
              </a:rPr>
              <a:t>Insert higher level education details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1860C5AE-37A9-68A9-FF3C-F546972B1C5C}"/>
              </a:ext>
            </a:extLst>
          </p:cNvPr>
          <p:cNvSpPr txBox="1"/>
          <p:nvPr/>
        </p:nvSpPr>
        <p:spPr>
          <a:xfrm rot="16200000">
            <a:off x="538989" y="5520355"/>
            <a:ext cx="1863519" cy="619913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714" dirty="0"/>
              <a:t>Higher Level Education</a:t>
            </a:r>
          </a:p>
        </p:txBody>
      </p:sp>
      <p:sp>
        <p:nvSpPr>
          <p:cNvPr id="124" name="Rectangle 123">
            <a:extLst>
              <a:ext uri="{FF2B5EF4-FFF2-40B4-BE49-F238E27FC236}">
                <a16:creationId xmlns:a16="http://schemas.microsoft.com/office/drawing/2014/main" id="{E3E410DA-A55D-D95C-99C1-56729386ABCB}"/>
              </a:ext>
            </a:extLst>
          </p:cNvPr>
          <p:cNvSpPr/>
          <p:nvPr/>
        </p:nvSpPr>
        <p:spPr>
          <a:xfrm>
            <a:off x="798929" y="2634664"/>
            <a:ext cx="18647305" cy="186883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543"/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AC2199AC-E897-EA3C-7257-826D90ADB28E}"/>
              </a:ext>
            </a:extLst>
          </p:cNvPr>
          <p:cNvSpPr txBox="1"/>
          <p:nvPr/>
        </p:nvSpPr>
        <p:spPr>
          <a:xfrm rot="16200000">
            <a:off x="538989" y="3199078"/>
            <a:ext cx="1863519" cy="74532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1714" dirty="0"/>
              <a:t>Re-validation of Competence</a:t>
            </a: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840D0709-3340-8729-BEAE-BE0C7DB4347E}"/>
              </a:ext>
            </a:extLst>
          </p:cNvPr>
          <p:cNvSpPr txBox="1"/>
          <p:nvPr/>
        </p:nvSpPr>
        <p:spPr>
          <a:xfrm>
            <a:off x="2710582" y="3061497"/>
            <a:ext cx="16022677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2400" b="1" i="1" dirty="0">
                <a:highlight>
                  <a:srgbClr val="FFFF00"/>
                </a:highlight>
              </a:rPr>
              <a:t>Insert revalidation name</a:t>
            </a:r>
          </a:p>
        </p:txBody>
      </p: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7A8288BB-0C08-3590-66AD-1047D83A7A54}"/>
              </a:ext>
            </a:extLst>
          </p:cNvPr>
          <p:cNvSpPr/>
          <p:nvPr/>
        </p:nvSpPr>
        <p:spPr>
          <a:xfrm>
            <a:off x="4384802" y="19112215"/>
            <a:ext cx="2734083" cy="89506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b="1" dirty="0">
                <a:solidFill>
                  <a:schemeClr val="tx1"/>
                </a:solidFill>
              </a:rPr>
              <a:t>New Entrant</a:t>
            </a:r>
          </a:p>
        </p:txBody>
      </p:sp>
      <p:cxnSp>
        <p:nvCxnSpPr>
          <p:cNvPr id="137" name="Straight Connector 136">
            <a:extLst>
              <a:ext uri="{FF2B5EF4-FFF2-40B4-BE49-F238E27FC236}">
                <a16:creationId xmlns:a16="http://schemas.microsoft.com/office/drawing/2014/main" id="{02D27D5D-82AE-63CF-038D-FA089DFB58C4}"/>
              </a:ext>
            </a:extLst>
          </p:cNvPr>
          <p:cNvCxnSpPr>
            <a:cxnSpLocks/>
            <a:stCxn id="49" idx="0"/>
          </p:cNvCxnSpPr>
          <p:nvPr/>
        </p:nvCxnSpPr>
        <p:spPr>
          <a:xfrm flipV="1">
            <a:off x="11176175" y="10147894"/>
            <a:ext cx="31140" cy="1003872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6" name="Rectangle: Rounded Corners 45">
            <a:extLst>
              <a:ext uri="{FF2B5EF4-FFF2-40B4-BE49-F238E27FC236}">
                <a16:creationId xmlns:a16="http://schemas.microsoft.com/office/drawing/2014/main" id="{46274912-D675-9F95-45DB-549795DC9C7E}"/>
              </a:ext>
            </a:extLst>
          </p:cNvPr>
          <p:cNvSpPr/>
          <p:nvPr/>
        </p:nvSpPr>
        <p:spPr>
          <a:xfrm>
            <a:off x="9809133" y="19114098"/>
            <a:ext cx="2734083" cy="89391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b="1" dirty="0">
                <a:solidFill>
                  <a:schemeClr val="tx1"/>
                </a:solidFill>
              </a:rPr>
              <a:t>Partially Trained</a:t>
            </a:r>
          </a:p>
        </p:txBody>
      </p:sp>
      <p:sp>
        <p:nvSpPr>
          <p:cNvPr id="55" name="Rectangle: Rounded Corners 54">
            <a:extLst>
              <a:ext uri="{FF2B5EF4-FFF2-40B4-BE49-F238E27FC236}">
                <a16:creationId xmlns:a16="http://schemas.microsoft.com/office/drawing/2014/main" id="{C9462DB3-0632-2808-64DC-D4A5A7ADC152}"/>
              </a:ext>
            </a:extLst>
          </p:cNvPr>
          <p:cNvSpPr/>
          <p:nvPr/>
        </p:nvSpPr>
        <p:spPr>
          <a:xfrm>
            <a:off x="9814736" y="18017475"/>
            <a:ext cx="2734083" cy="67309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dirty="0">
                <a:solidFill>
                  <a:schemeClr val="tx1"/>
                </a:solidFill>
              </a:rPr>
              <a:t>HS&amp;E Test</a:t>
            </a:r>
          </a:p>
        </p:txBody>
      </p:sp>
      <p:cxnSp>
        <p:nvCxnSpPr>
          <p:cNvPr id="142" name="Straight Connector 141">
            <a:extLst>
              <a:ext uri="{FF2B5EF4-FFF2-40B4-BE49-F238E27FC236}">
                <a16:creationId xmlns:a16="http://schemas.microsoft.com/office/drawing/2014/main" id="{212AAF7D-518A-5DB3-9880-4F24E63A55AC}"/>
              </a:ext>
            </a:extLst>
          </p:cNvPr>
          <p:cNvCxnSpPr>
            <a:cxnSpLocks/>
            <a:stCxn id="60" idx="0"/>
          </p:cNvCxnSpPr>
          <p:nvPr/>
        </p:nvCxnSpPr>
        <p:spPr>
          <a:xfrm flipH="1" flipV="1">
            <a:off x="16579920" y="10115180"/>
            <a:ext cx="18540" cy="676270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AC1D9127-D5DB-64C0-C4C4-39F542F81AC3}"/>
              </a:ext>
            </a:extLst>
          </p:cNvPr>
          <p:cNvGrpSpPr/>
          <p:nvPr/>
        </p:nvGrpSpPr>
        <p:grpSpPr>
          <a:xfrm>
            <a:off x="17368942" y="160165"/>
            <a:ext cx="1729218" cy="2018247"/>
            <a:chOff x="15449421" y="1605474"/>
            <a:chExt cx="904531" cy="1055718"/>
          </a:xfrm>
        </p:grpSpPr>
        <p:sp>
          <p:nvSpPr>
            <p:cNvPr id="162" name="Rectangle 161">
              <a:extLst>
                <a:ext uri="{FF2B5EF4-FFF2-40B4-BE49-F238E27FC236}">
                  <a16:creationId xmlns:a16="http://schemas.microsoft.com/office/drawing/2014/main" id="{66C01A26-3E87-7450-83FA-B1D6545554E9}"/>
                </a:ext>
              </a:extLst>
            </p:cNvPr>
            <p:cNvSpPr/>
            <p:nvPr/>
          </p:nvSpPr>
          <p:spPr>
            <a:xfrm>
              <a:off x="15457041" y="1844575"/>
              <a:ext cx="896911" cy="204682"/>
            </a:xfrm>
            <a:prstGeom prst="rect">
              <a:avLst/>
            </a:prstGeom>
            <a:solidFill>
              <a:srgbClr val="FF0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78375" tIns="39188" rIns="78375" bIns="3918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686"/>
                </a:spcAft>
              </a:pPr>
              <a:r>
                <a:rPr lang="en-GB" sz="1543">
                  <a:latin typeface="Arial" panose="020B060402020202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To Develop</a:t>
              </a:r>
            </a:p>
          </p:txBody>
        </p:sp>
        <p:sp>
          <p:nvSpPr>
            <p:cNvPr id="163" name="Rectangle 162">
              <a:extLst>
                <a:ext uri="{FF2B5EF4-FFF2-40B4-BE49-F238E27FC236}">
                  <a16:creationId xmlns:a16="http://schemas.microsoft.com/office/drawing/2014/main" id="{8AEC5687-A494-5B05-ABF4-DA87CC014D5F}"/>
                </a:ext>
              </a:extLst>
            </p:cNvPr>
            <p:cNvSpPr/>
            <p:nvPr/>
          </p:nvSpPr>
          <p:spPr>
            <a:xfrm>
              <a:off x="15457041" y="2090251"/>
              <a:ext cx="896911" cy="336829"/>
            </a:xfrm>
            <a:prstGeom prst="rect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78375" tIns="39188" rIns="78375" bIns="3918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686"/>
                </a:spcAft>
              </a:pPr>
              <a:r>
                <a:rPr lang="en-GB" sz="1543">
                  <a:latin typeface="Arial" panose="020B060402020202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Developed – needs amending.</a:t>
              </a:r>
            </a:p>
          </p:txBody>
        </p:sp>
        <p:sp>
          <p:nvSpPr>
            <p:cNvPr id="164" name="Rectangle 163">
              <a:extLst>
                <a:ext uri="{FF2B5EF4-FFF2-40B4-BE49-F238E27FC236}">
                  <a16:creationId xmlns:a16="http://schemas.microsoft.com/office/drawing/2014/main" id="{264B7AE5-1BC5-F2BE-AF0D-D98D8C18D32D}"/>
                </a:ext>
              </a:extLst>
            </p:cNvPr>
            <p:cNvSpPr/>
            <p:nvPr/>
          </p:nvSpPr>
          <p:spPr>
            <a:xfrm>
              <a:off x="15449421" y="2460672"/>
              <a:ext cx="904531" cy="200520"/>
            </a:xfrm>
            <a:prstGeom prst="rect">
              <a:avLst/>
            </a:prstGeom>
            <a:solidFill>
              <a:srgbClr val="00B05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78375" tIns="39188" rIns="78375" bIns="3918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686"/>
                </a:spcAft>
              </a:pPr>
              <a:r>
                <a:rPr lang="en-GB" sz="1543">
                  <a:latin typeface="Arial" panose="020B060402020202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Developed</a:t>
              </a:r>
            </a:p>
          </p:txBody>
        </p:sp>
        <p:sp>
          <p:nvSpPr>
            <p:cNvPr id="170" name="Rectangle 169">
              <a:extLst>
                <a:ext uri="{FF2B5EF4-FFF2-40B4-BE49-F238E27FC236}">
                  <a16:creationId xmlns:a16="http://schemas.microsoft.com/office/drawing/2014/main" id="{2E07D564-B91D-4B95-0ED2-5D2F1EA8682A}"/>
                </a:ext>
              </a:extLst>
            </p:cNvPr>
            <p:cNvSpPr/>
            <p:nvPr/>
          </p:nvSpPr>
          <p:spPr>
            <a:xfrm>
              <a:off x="15457041" y="1605474"/>
              <a:ext cx="896911" cy="204682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78375" tIns="39188" rIns="78375" bIns="3918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>
                <a:lnSpc>
                  <a:spcPct val="107000"/>
                </a:lnSpc>
                <a:spcAft>
                  <a:spcPts val="686"/>
                </a:spcAft>
              </a:pPr>
              <a:r>
                <a:rPr lang="en-GB" sz="1543" dirty="0">
                  <a:solidFill>
                    <a:schemeClr val="tx1"/>
                  </a:solidFill>
                  <a:latin typeface="Arial" panose="020B060402020202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Key:</a:t>
              </a:r>
            </a:p>
          </p:txBody>
        </p:sp>
      </p:grpSp>
      <p:sp>
        <p:nvSpPr>
          <p:cNvPr id="167" name="TextBox 166">
            <a:extLst>
              <a:ext uri="{FF2B5EF4-FFF2-40B4-BE49-F238E27FC236}">
                <a16:creationId xmlns:a16="http://schemas.microsoft.com/office/drawing/2014/main" id="{BBBB0FC9-36A3-8CE1-A115-1C28D977BB7C}"/>
              </a:ext>
            </a:extLst>
          </p:cNvPr>
          <p:cNvSpPr txBox="1"/>
          <p:nvPr/>
        </p:nvSpPr>
        <p:spPr>
          <a:xfrm>
            <a:off x="701140" y="236516"/>
            <a:ext cx="7579765" cy="936538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square" rtlCol="0">
            <a:spAutoFit/>
          </a:bodyPr>
          <a:lstStyle/>
          <a:p>
            <a:r>
              <a:rPr lang="en-GB" sz="2400" b="1" dirty="0"/>
              <a:t>Route to Competence:  </a:t>
            </a:r>
            <a:r>
              <a:rPr lang="en-GB" sz="2400" b="1" i="1" dirty="0">
                <a:highlight>
                  <a:srgbClr val="FFFF00"/>
                </a:highlight>
              </a:rPr>
              <a:t>Insert Occupation</a:t>
            </a:r>
          </a:p>
          <a:p>
            <a:r>
              <a:rPr lang="en-GB" sz="1543" i="1" dirty="0">
                <a:highlight>
                  <a:srgbClr val="FFFF00"/>
                </a:highlight>
              </a:rPr>
              <a:t>Insert revision number</a:t>
            </a:r>
          </a:p>
          <a:p>
            <a:r>
              <a:rPr lang="en-GB" sz="1543" i="1" dirty="0">
                <a:highlight>
                  <a:srgbClr val="FFFF00"/>
                </a:highlight>
              </a:rPr>
              <a:t>Insert date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7F213F09-6373-2724-38AA-5A65EE71A99E}"/>
              </a:ext>
            </a:extLst>
          </p:cNvPr>
          <p:cNvSpPr/>
          <p:nvPr/>
        </p:nvSpPr>
        <p:spPr>
          <a:xfrm>
            <a:off x="2619650" y="2925072"/>
            <a:ext cx="16191777" cy="107704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714" b="1" dirty="0">
                <a:solidFill>
                  <a:schemeClr val="tx1"/>
                </a:solidFill>
                <a:highlight>
                  <a:srgbClr val="FFFF00"/>
                </a:highlight>
              </a:rPr>
              <a:t>Insert higher level education details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B356E8CC-CD87-A7EF-A4FB-A9B10B863775}"/>
              </a:ext>
            </a:extLst>
          </p:cNvPr>
          <p:cNvSpPr/>
          <p:nvPr/>
        </p:nvSpPr>
        <p:spPr>
          <a:xfrm>
            <a:off x="8952201" y="12478072"/>
            <a:ext cx="4447945" cy="3488899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b="1" dirty="0">
                <a:solidFill>
                  <a:schemeClr val="tx1"/>
                </a:solidFill>
                <a:highlight>
                  <a:srgbClr val="FFFF00"/>
                </a:highlight>
              </a:rPr>
              <a:t>Insert Standard / NVQ / Training / etc</a:t>
            </a:r>
          </a:p>
          <a:p>
            <a:pPr algn="ctr"/>
            <a:r>
              <a:rPr lang="en-GB" sz="1371" dirty="0">
                <a:solidFill>
                  <a:schemeClr val="tx1"/>
                </a:solidFill>
                <a:highlight>
                  <a:srgbClr val="FFFF00"/>
                </a:highlight>
              </a:rPr>
              <a:t>Is it complete?</a:t>
            </a:r>
          </a:p>
          <a:p>
            <a:pPr algn="ctr"/>
            <a:r>
              <a:rPr lang="en-GB" sz="1371" dirty="0">
                <a:solidFill>
                  <a:schemeClr val="tx1"/>
                </a:solidFill>
                <a:highlight>
                  <a:srgbClr val="FFFF00"/>
                </a:highlight>
              </a:rPr>
              <a:t>When will it be complete by?</a:t>
            </a:r>
          </a:p>
        </p:txBody>
      </p:sp>
      <p:sp>
        <p:nvSpPr>
          <p:cNvPr id="56" name="Rectangle: Rounded Corners 55">
            <a:extLst>
              <a:ext uri="{FF2B5EF4-FFF2-40B4-BE49-F238E27FC236}">
                <a16:creationId xmlns:a16="http://schemas.microsoft.com/office/drawing/2014/main" id="{B6E0DC56-7DAD-1E94-C668-07E0CE30B418}"/>
              </a:ext>
            </a:extLst>
          </p:cNvPr>
          <p:cNvSpPr/>
          <p:nvPr/>
        </p:nvSpPr>
        <p:spPr>
          <a:xfrm>
            <a:off x="9814736" y="16848266"/>
            <a:ext cx="2734083" cy="968918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dirty="0">
                <a:solidFill>
                  <a:schemeClr val="tx1"/>
                </a:solidFill>
              </a:rPr>
              <a:t>Fire Safety in Buildings – due May 2023</a:t>
            </a: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3FD2DB93-BB31-7498-62EB-D26F93BEAF76}"/>
              </a:ext>
            </a:extLst>
          </p:cNvPr>
          <p:cNvSpPr/>
          <p:nvPr/>
        </p:nvSpPr>
        <p:spPr>
          <a:xfrm>
            <a:off x="14450519" y="12521965"/>
            <a:ext cx="4447945" cy="3488899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371" b="1" dirty="0">
                <a:solidFill>
                  <a:schemeClr val="tx1"/>
                </a:solidFill>
                <a:highlight>
                  <a:srgbClr val="FFFF00"/>
                </a:highlight>
              </a:rPr>
              <a:t>Insert Standard / NVQ / Training / etc</a:t>
            </a:r>
          </a:p>
          <a:p>
            <a:pPr algn="ctr"/>
            <a:r>
              <a:rPr lang="en-GB" sz="1371" dirty="0">
                <a:solidFill>
                  <a:schemeClr val="tx1"/>
                </a:solidFill>
                <a:highlight>
                  <a:srgbClr val="FFFF00"/>
                </a:highlight>
              </a:rPr>
              <a:t>Is it complete?</a:t>
            </a:r>
          </a:p>
          <a:p>
            <a:pPr algn="ctr"/>
            <a:r>
              <a:rPr lang="en-GB" sz="1371" dirty="0">
                <a:solidFill>
                  <a:schemeClr val="tx1"/>
                </a:solidFill>
                <a:highlight>
                  <a:srgbClr val="FFFF00"/>
                </a:highlight>
              </a:rPr>
              <a:t>When will it be complete by?</a:t>
            </a: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35CC9DBB-6EEB-63A6-2DE6-72D3E9FC56E9}"/>
              </a:ext>
            </a:extLst>
          </p:cNvPr>
          <p:cNvSpPr/>
          <p:nvPr/>
        </p:nvSpPr>
        <p:spPr>
          <a:xfrm>
            <a:off x="2619649" y="7592528"/>
            <a:ext cx="16191777" cy="107704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714" b="1" dirty="0">
                <a:solidFill>
                  <a:schemeClr val="tx1"/>
                </a:solidFill>
                <a:highlight>
                  <a:srgbClr val="FFFF00"/>
                </a:highlight>
              </a:rPr>
              <a:t>Insert Re-Validation method for competence</a:t>
            </a: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16A5D7E8-4DF1-D0AC-D726-FA1080EE9A98}"/>
              </a:ext>
            </a:extLst>
          </p:cNvPr>
          <p:cNvSpPr/>
          <p:nvPr/>
        </p:nvSpPr>
        <p:spPr>
          <a:xfrm>
            <a:off x="2706687" y="9373358"/>
            <a:ext cx="16191777" cy="107704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714" b="1" dirty="0">
                <a:solidFill>
                  <a:schemeClr val="tx1"/>
                </a:solidFill>
                <a:highlight>
                  <a:srgbClr val="FFFF00"/>
                </a:highlight>
              </a:rPr>
              <a:t>Insert Baseline Competence details</a:t>
            </a:r>
          </a:p>
        </p:txBody>
      </p:sp>
    </p:spTree>
    <p:extLst>
      <p:ext uri="{BB962C8B-B14F-4D97-AF65-F5344CB8AC3E}">
        <p14:creationId xmlns:p14="http://schemas.microsoft.com/office/powerpoint/2010/main" val="12647795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6DF27A1311BDD43BADB2C07FDF64E9B" ma:contentTypeVersion="14" ma:contentTypeDescription="Create a new document." ma:contentTypeScope="" ma:versionID="f3800e5555244adf5ae8f90fa710545a">
  <xsd:schema xmlns:xsd="http://www.w3.org/2001/XMLSchema" xmlns:xs="http://www.w3.org/2001/XMLSchema" xmlns:p="http://schemas.microsoft.com/office/2006/metadata/properties" xmlns:ns2="b6257cc8-dcda-4a7f-8372-7e09157faba4" xmlns:ns3="55f056f1-0b50-4bcf-a437-ef598767da06" targetNamespace="http://schemas.microsoft.com/office/2006/metadata/properties" ma:root="true" ma:fieldsID="d2e1b342a0e64537a91b0bd941018f55" ns2:_="" ns3:_="">
    <xsd:import namespace="b6257cc8-dcda-4a7f-8372-7e09157faba4"/>
    <xsd:import namespace="55f056f1-0b50-4bcf-a437-ef598767da0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ServiceSearchProperties" minOccurs="0"/>
                <xsd:element ref="ns2:MediaServiceDateTaken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6257cc8-dcda-4a7f-8372-7e09157faba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2" nillable="true" ma:taxonomy="true" ma:internalName="lcf76f155ced4ddcb4097134ff3c332f" ma:taxonomyFieldName="MediaServiceImageTags" ma:displayName="Image Tags" ma:readOnly="false" ma:fieldId="{5cf76f15-5ced-4ddc-b409-7134ff3c332f}" ma:taxonomyMulti="true" ma:sspId="382b8372-5806-4e0e-8ccd-509566ef937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SearchProperties" ma:index="19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2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LengthInSeconds" ma:index="21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f056f1-0b50-4bcf-a437-ef598767da06" elementFormDefault="qualified">
    <xsd:import namespace="http://schemas.microsoft.com/office/2006/documentManagement/types"/>
    <xsd:import namespace="http://schemas.microsoft.com/office/infopath/2007/PartnerControls"/>
    <xsd:element name="TaxCatchAll" ma:index="13" nillable="true" ma:displayName="Taxonomy Catch All Column" ma:hidden="true" ma:list="{e61d97b2-c4fb-4d9c-b043-16bb8140dcb9}" ma:internalName="TaxCatchAll" ma:showField="CatchAllData" ma:web="55f056f1-0b50-4bcf-a437-ef598767da06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b6257cc8-dcda-4a7f-8372-7e09157faba4">
      <Terms xmlns="http://schemas.microsoft.com/office/infopath/2007/PartnerControls"/>
    </lcf76f155ced4ddcb4097134ff3c332f>
    <TaxCatchAll xmlns="55f056f1-0b50-4bcf-a437-ef598767da06" xsi:nil="true"/>
  </documentManagement>
</p:properties>
</file>

<file path=customXml/itemProps1.xml><?xml version="1.0" encoding="utf-8"?>
<ds:datastoreItem xmlns:ds="http://schemas.openxmlformats.org/officeDocument/2006/customXml" ds:itemID="{125D3B64-49EF-4F9E-BE26-4EB3F865C052}"/>
</file>

<file path=customXml/itemProps2.xml><?xml version="1.0" encoding="utf-8"?>
<ds:datastoreItem xmlns:ds="http://schemas.openxmlformats.org/officeDocument/2006/customXml" ds:itemID="{1CE7A499-8010-47B3-ACF2-410D80AE6D96}"/>
</file>

<file path=customXml/itemProps3.xml><?xml version="1.0" encoding="utf-8"?>
<ds:datastoreItem xmlns:ds="http://schemas.openxmlformats.org/officeDocument/2006/customXml" ds:itemID="{ED0167A7-C425-4966-B1B5-52091F7CC121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427</TotalTime>
  <Words>193</Words>
  <Application>Microsoft Office PowerPoint</Application>
  <PresentationFormat>Custom</PresentationFormat>
  <Paragraphs>40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Faye Burnett</dc:creator>
  <cp:lastModifiedBy>Faye Burnett</cp:lastModifiedBy>
  <cp:revision>6</cp:revision>
  <dcterms:created xsi:type="dcterms:W3CDTF">2023-03-20T09:13:18Z</dcterms:created>
  <dcterms:modified xsi:type="dcterms:W3CDTF">2023-03-20T17:18:48Z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0x010100A6DF27A1311BDD43BADB2C07FDF64E9B</vt:lpwstr>
  </property>
  <property fmtid="{D5CDD505-2E9C-101B-9397-08002B2CF9AE}" pid="3" name="MediaServiceImageTags">
    <vt:lpwstr/>
  </property>
</Properties>
</file>

<file path=docProps/thumbnail.jpeg>
</file>