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8" r:id="rId5"/>
    <p:sldId id="260" r:id="rId6"/>
  </p:sldIdLst>
  <p:sldSz cx="1979930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82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D46BBA-51C4-B45A-96C8-248B4BD823A4}" name="Marion Marsland" initials="MM" userId="S::marionmarsland@tica.uk.com::5f2b63a3-50ab-42c9-ade1-2575fedf2c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381" autoAdjust="0"/>
    <p:restoredTop sz="94660"/>
  </p:normalViewPr>
  <p:slideViewPr>
    <p:cSldViewPr snapToGrid="0">
      <p:cViewPr>
        <p:scale>
          <a:sx n="66" d="100"/>
          <a:sy n="66" d="100"/>
        </p:scale>
        <p:origin x="552" y="48"/>
      </p:cViewPr>
      <p:guideLst>
        <p:guide pos="182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tish Patel" userId="58cbd427-5c8c-470b-8ee0-144b2fe41784" providerId="ADAL" clId="{C3310389-BFA3-4EDA-9115-FD11DC96A520}"/>
    <pc:docChg chg="modSld">
      <pc:chgData name="Satish Patel" userId="58cbd427-5c8c-470b-8ee0-144b2fe41784" providerId="ADAL" clId="{C3310389-BFA3-4EDA-9115-FD11DC96A520}" dt="2024-04-10T11:01:39.781" v="12" actId="1076"/>
      <pc:docMkLst>
        <pc:docMk/>
      </pc:docMkLst>
      <pc:sldChg chg="modSp mod">
        <pc:chgData name="Satish Patel" userId="58cbd427-5c8c-470b-8ee0-144b2fe41784" providerId="ADAL" clId="{C3310389-BFA3-4EDA-9115-FD11DC96A520}" dt="2024-04-10T11:01:39.781" v="12" actId="1076"/>
        <pc:sldMkLst>
          <pc:docMk/>
          <pc:sldMk cId="3757395131" sldId="258"/>
        </pc:sldMkLst>
        <pc:spChg chg="mod">
          <ac:chgData name="Satish Patel" userId="58cbd427-5c8c-470b-8ee0-144b2fe41784" providerId="ADAL" clId="{C3310389-BFA3-4EDA-9115-FD11DC96A520}" dt="2024-04-10T11:00:59.422" v="11" actId="6549"/>
          <ac:spMkLst>
            <pc:docMk/>
            <pc:sldMk cId="3757395131" sldId="258"/>
            <ac:spMk id="15" creationId="{2E480D20-E468-628C-2456-8DD7E20A6B51}"/>
          </ac:spMkLst>
        </pc:spChg>
        <pc:spChg chg="mod">
          <ac:chgData name="Satish Patel" userId="58cbd427-5c8c-470b-8ee0-144b2fe41784" providerId="ADAL" clId="{C3310389-BFA3-4EDA-9115-FD11DC96A520}" dt="2024-04-10T11:01:39.781" v="12" actId="1076"/>
          <ac:spMkLst>
            <pc:docMk/>
            <pc:sldMk cId="3757395131" sldId="258"/>
            <ac:spMk id="123" creationId="{2D5B036D-66B5-10CA-9F8A-54688117227F}"/>
          </ac:spMkLst>
        </pc:spChg>
      </pc:sldChg>
      <pc:sldChg chg="modSp mod">
        <pc:chgData name="Satish Patel" userId="58cbd427-5c8c-470b-8ee0-144b2fe41784" providerId="ADAL" clId="{C3310389-BFA3-4EDA-9115-FD11DC96A520}" dt="2024-04-10T11:00:35.694" v="9" actId="20577"/>
        <pc:sldMkLst>
          <pc:docMk/>
          <pc:sldMk cId="234870095" sldId="260"/>
        </pc:sldMkLst>
        <pc:spChg chg="mod">
          <ac:chgData name="Satish Patel" userId="58cbd427-5c8c-470b-8ee0-144b2fe41784" providerId="ADAL" clId="{C3310389-BFA3-4EDA-9115-FD11DC96A520}" dt="2024-04-10T11:00:35.694" v="9" actId="20577"/>
          <ac:spMkLst>
            <pc:docMk/>
            <pc:sldMk cId="234870095" sldId="260"/>
            <ac:spMk id="15" creationId="{2E480D20-E468-628C-2456-8DD7E20A6B51}"/>
          </ac:spMkLst>
        </pc:spChg>
        <pc:spChg chg="mod">
          <ac:chgData name="Satish Patel" userId="58cbd427-5c8c-470b-8ee0-144b2fe41784" providerId="ADAL" clId="{C3310389-BFA3-4EDA-9115-FD11DC96A520}" dt="2024-04-10T11:00:16.101" v="7" actId="20577"/>
          <ac:spMkLst>
            <pc:docMk/>
            <pc:sldMk cId="234870095" sldId="260"/>
            <ac:spMk id="167" creationId="{86B86FEB-305A-81AC-7D8C-47469BF9DC4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0689E-8EF8-1A6E-CB89-54AAFEA76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F34B0CAC-5E4D-69F7-7F55-EC30AF124223}"/>
              </a:ext>
            </a:extLst>
          </p:cNvPr>
          <p:cNvSpPr/>
          <p:nvPr/>
        </p:nvSpPr>
        <p:spPr>
          <a:xfrm>
            <a:off x="779162" y="9044543"/>
            <a:ext cx="18667073" cy="27359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6A89D3A0-6201-84D6-9E4A-EA2544C44FD1}"/>
              </a:ext>
            </a:extLst>
          </p:cNvPr>
          <p:cNvCxnSpPr>
            <a:cxnSpLocks/>
          </p:cNvCxnSpPr>
          <p:nvPr/>
        </p:nvCxnSpPr>
        <p:spPr>
          <a:xfrm flipV="1">
            <a:off x="10913183" y="3520502"/>
            <a:ext cx="0" cy="1711312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CDA71114-7AF4-8461-1724-A69869052A88}"/>
              </a:ext>
            </a:extLst>
          </p:cNvPr>
          <p:cNvSpPr/>
          <p:nvPr/>
        </p:nvSpPr>
        <p:spPr>
          <a:xfrm>
            <a:off x="779163" y="15930906"/>
            <a:ext cx="18667076" cy="29432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21B8D98-1349-ECBE-909A-8654D9026FEC}"/>
              </a:ext>
            </a:extLst>
          </p:cNvPr>
          <p:cNvCxnSpPr>
            <a:cxnSpLocks/>
          </p:cNvCxnSpPr>
          <p:nvPr/>
        </p:nvCxnSpPr>
        <p:spPr>
          <a:xfrm flipV="1">
            <a:off x="5437942" y="10157525"/>
            <a:ext cx="0" cy="100516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A21AAE62-2DD3-3183-72C2-15301A04FB8D}"/>
              </a:ext>
            </a:extLst>
          </p:cNvPr>
          <p:cNvSpPr/>
          <p:nvPr/>
        </p:nvSpPr>
        <p:spPr>
          <a:xfrm>
            <a:off x="779163" y="18873549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B14F63C-DCC8-12DF-5A96-F0B1B51CA47A}"/>
              </a:ext>
            </a:extLst>
          </p:cNvPr>
          <p:cNvSpPr/>
          <p:nvPr/>
        </p:nvSpPr>
        <p:spPr>
          <a:xfrm>
            <a:off x="3155137" y="19912029"/>
            <a:ext cx="4549001" cy="97760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FAAE5967-4418-1D0C-45C1-D3222BFE395F}"/>
              </a:ext>
            </a:extLst>
          </p:cNvPr>
          <p:cNvSpPr/>
          <p:nvPr/>
        </p:nvSpPr>
        <p:spPr>
          <a:xfrm>
            <a:off x="3103642" y="17033767"/>
            <a:ext cx="4600496" cy="158377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In-House Training Programme and working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under the direct supervision of appropriately qualified and authorised persons.</a:t>
            </a:r>
            <a:b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Trainee Asbestos Surveyor temporary card (1 year’s validity non-renewable); </a:t>
            </a:r>
            <a:b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 (ACAD Skill Card) or </a:t>
            </a:r>
            <a:r>
              <a:rPr lang="en-GB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(AMI Skills Card) 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DB2ACFB-9EC3-A497-7A85-BB67B205E68E}"/>
              </a:ext>
            </a:extLst>
          </p:cNvPr>
          <p:cNvSpPr/>
          <p:nvPr/>
        </p:nvSpPr>
        <p:spPr>
          <a:xfrm>
            <a:off x="3155749" y="16188105"/>
            <a:ext cx="4548389" cy="50325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</a:t>
            </a:r>
            <a:b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TBC. Not a current requirement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D0FE074-62C0-7CE0-2C77-093AF4CF8354}"/>
              </a:ext>
            </a:extLst>
          </p:cNvPr>
          <p:cNvSpPr/>
          <p:nvPr/>
        </p:nvSpPr>
        <p:spPr>
          <a:xfrm>
            <a:off x="779163" y="2634664"/>
            <a:ext cx="1624350" cy="18463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C020930-CBA7-2923-AF4F-E809DC7E9F4D}"/>
              </a:ext>
            </a:extLst>
          </p:cNvPr>
          <p:cNvSpPr txBox="1"/>
          <p:nvPr/>
        </p:nvSpPr>
        <p:spPr>
          <a:xfrm rot="16200000">
            <a:off x="805191" y="19642089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A0B8EE5-D055-0BFD-81F3-12745E321AF3}"/>
              </a:ext>
            </a:extLst>
          </p:cNvPr>
          <p:cNvSpPr txBox="1"/>
          <p:nvPr/>
        </p:nvSpPr>
        <p:spPr>
          <a:xfrm rot="16200000">
            <a:off x="760285" y="17056265"/>
            <a:ext cx="1521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0244B918-3AA3-B019-E4BB-8C56ADB733DA}"/>
              </a:ext>
            </a:extLst>
          </p:cNvPr>
          <p:cNvSpPr/>
          <p:nvPr/>
        </p:nvSpPr>
        <p:spPr>
          <a:xfrm>
            <a:off x="3158985" y="12203342"/>
            <a:ext cx="4545153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RSPH Level 3 Award in Asbestos Surveying</a:t>
            </a:r>
          </a:p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P402 Surveying and Sampling Strategies for Asbestos in Buildings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 organisation accredited to ISO17020 by UKAS for Surveying of Asbestos in premises.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FC6F6BD-A85B-E8B6-B4D0-CD460A00E31E}"/>
              </a:ext>
            </a:extLst>
          </p:cNvPr>
          <p:cNvSpPr/>
          <p:nvPr/>
        </p:nvSpPr>
        <p:spPr>
          <a:xfrm>
            <a:off x="774700" y="11788164"/>
            <a:ext cx="18671539" cy="41470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885ED1D-B2CD-5D4D-EBF2-57144B2A3DEA}"/>
              </a:ext>
            </a:extLst>
          </p:cNvPr>
          <p:cNvSpPr txBox="1"/>
          <p:nvPr/>
        </p:nvSpPr>
        <p:spPr>
          <a:xfrm rot="16200000">
            <a:off x="23856" y="13589252"/>
            <a:ext cx="302052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9DB0180-81B2-B5CF-CC72-8FB5045B8A13}"/>
              </a:ext>
            </a:extLst>
          </p:cNvPr>
          <p:cNvSpPr/>
          <p:nvPr/>
        </p:nvSpPr>
        <p:spPr>
          <a:xfrm>
            <a:off x="798929" y="7195294"/>
            <a:ext cx="18667073" cy="18492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66B6F2B-A4F5-77DA-C0F0-42F6F8FC23CF}"/>
              </a:ext>
            </a:extLst>
          </p:cNvPr>
          <p:cNvSpPr txBox="1"/>
          <p:nvPr/>
        </p:nvSpPr>
        <p:spPr>
          <a:xfrm rot="16200000">
            <a:off x="750017" y="10109332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C322782-439A-94A7-8267-97C6A2FAEC75}"/>
              </a:ext>
            </a:extLst>
          </p:cNvPr>
          <p:cNvSpPr txBox="1"/>
          <p:nvPr/>
        </p:nvSpPr>
        <p:spPr>
          <a:xfrm rot="16200000">
            <a:off x="641392" y="7847348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D46FA35-724C-4BE1-901D-7DF323F2E84E}"/>
              </a:ext>
            </a:extLst>
          </p:cNvPr>
          <p:cNvSpPr/>
          <p:nvPr/>
        </p:nvSpPr>
        <p:spPr>
          <a:xfrm>
            <a:off x="798929" y="4506162"/>
            <a:ext cx="18667073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714863E6-3A58-0775-08B3-AC75E40EA420}"/>
              </a:ext>
            </a:extLst>
          </p:cNvPr>
          <p:cNvSpPr/>
          <p:nvPr/>
        </p:nvSpPr>
        <p:spPr>
          <a:xfrm>
            <a:off x="2662238" y="5377402"/>
            <a:ext cx="1645443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N/A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D5B036D-66B5-10CA-9F8A-54688117227F}"/>
              </a:ext>
            </a:extLst>
          </p:cNvPr>
          <p:cNvSpPr txBox="1"/>
          <p:nvPr/>
        </p:nvSpPr>
        <p:spPr>
          <a:xfrm rot="16200000">
            <a:off x="641392" y="5567937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3C91B04-0BD2-95D1-E295-6EE239CD6D50}"/>
              </a:ext>
            </a:extLst>
          </p:cNvPr>
          <p:cNvSpPr/>
          <p:nvPr/>
        </p:nvSpPr>
        <p:spPr>
          <a:xfrm>
            <a:off x="798929" y="2634664"/>
            <a:ext cx="1864730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159B43B-68D3-DF8B-6E11-8BF3BC0A982A}"/>
              </a:ext>
            </a:extLst>
          </p:cNvPr>
          <p:cNvSpPr txBox="1"/>
          <p:nvPr/>
        </p:nvSpPr>
        <p:spPr>
          <a:xfrm rot="16200000">
            <a:off x="641392" y="3261786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738DEE1-0761-E602-B60F-C82EA4FA3D47}"/>
              </a:ext>
            </a:extLst>
          </p:cNvPr>
          <p:cNvSpPr/>
          <p:nvPr/>
        </p:nvSpPr>
        <p:spPr>
          <a:xfrm>
            <a:off x="3155750" y="19112215"/>
            <a:ext cx="4548388" cy="54381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3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Asbestos Surveyor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BF8CF93-079E-D4BC-E98B-9A8FBCA14705}"/>
              </a:ext>
            </a:extLst>
          </p:cNvPr>
          <p:cNvSpPr/>
          <p:nvPr/>
        </p:nvSpPr>
        <p:spPr>
          <a:xfrm>
            <a:off x="8688664" y="19120472"/>
            <a:ext cx="4447944" cy="4640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3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Experienced Asbestos Surveyor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59BDC84-6776-B452-3FE8-5F1FF76D6CE0}"/>
              </a:ext>
            </a:extLst>
          </p:cNvPr>
          <p:cNvSpPr/>
          <p:nvPr/>
        </p:nvSpPr>
        <p:spPr>
          <a:xfrm>
            <a:off x="8675688" y="17043449"/>
            <a:ext cx="4487315" cy="15837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In-House Training Programme and working under the direct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40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supervision of appropriately qualified and authorised persons.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​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Academically Qualified Person CSCS Card for an </a:t>
            </a:r>
            <a:r>
              <a:rPr lang="en-GB" sz="14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Asbestos Surveyor 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years validity; issued by ACAD (ACAD Skill Card) or </a:t>
            </a:r>
            <a:r>
              <a:rPr lang="en-GB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4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 Skills card)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1B26C017-F81D-B92C-8025-7581CFC04216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5E747273-FB61-F539-6F75-893F60D6D2CD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1BC8B9A2-18D5-19FF-BB5A-AF1176B92C0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D4DE74C7-595A-B13C-EECD-01D9EBCFDD2A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6C1DB76-C12D-C574-11D7-D6834D364281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86B86FEB-305A-81AC-7D8C-47469BF9DC4F}"/>
              </a:ext>
            </a:extLst>
          </p:cNvPr>
          <p:cNvSpPr txBox="1"/>
          <p:nvPr/>
        </p:nvSpPr>
        <p:spPr>
          <a:xfrm>
            <a:off x="701140" y="985999"/>
            <a:ext cx="12461860" cy="12377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Route to Competence: Asbestos Surveyor</a:t>
            </a:r>
            <a:endParaRPr lang="en-GB" sz="4400" b="1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543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v2.0</a:t>
            </a:r>
          </a:p>
          <a:p>
            <a:r>
              <a:rPr lang="en-GB" sz="1500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2024-04-10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139C63-9179-3F50-F4C7-C024CA1AFD23}"/>
              </a:ext>
            </a:extLst>
          </p:cNvPr>
          <p:cNvSpPr/>
          <p:nvPr/>
        </p:nvSpPr>
        <p:spPr>
          <a:xfrm>
            <a:off x="2662238" y="2981980"/>
            <a:ext cx="16501890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N/A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168CA4-9193-D172-1A8B-55B88ADAC1F5}"/>
              </a:ext>
            </a:extLst>
          </p:cNvPr>
          <p:cNvSpPr/>
          <p:nvPr/>
        </p:nvSpPr>
        <p:spPr>
          <a:xfrm>
            <a:off x="8688665" y="12203342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4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 accredited to ISO17020 by UKAS for Surveying of 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​</a:t>
            </a:r>
            <a:r>
              <a:rPr lang="en-GB" sz="24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Asbestos in premises.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FEA2BB1-9DC5-4EE4-E89B-78AB708D1BF4}"/>
              </a:ext>
            </a:extLst>
          </p:cNvPr>
          <p:cNvSpPr/>
          <p:nvPr/>
        </p:nvSpPr>
        <p:spPr>
          <a:xfrm>
            <a:off x="8688664" y="16179062"/>
            <a:ext cx="4451073" cy="50325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35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</a:t>
            </a:r>
            <a:br>
              <a:rPr lang="en-GB" sz="135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5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TBC. Not a current requirement</a:t>
            </a:r>
            <a:endParaRPr lang="en-GB" sz="13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FFC2899-1603-B08C-53D1-BE3A6C7774F9}"/>
              </a:ext>
            </a:extLst>
          </p:cNvPr>
          <p:cNvSpPr/>
          <p:nvPr/>
        </p:nvSpPr>
        <p:spPr>
          <a:xfrm>
            <a:off x="2662239" y="7411123"/>
            <a:ext cx="16435922" cy="143439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 Accredited to ISO17020 by 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UKAS for Surveying of Asbestos in premises.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 Academically Qualified Person CSCS Card for an Asbestos Surveyor every 5 years; 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issued by ACAD (ACAD Skill Card) or 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(AMI Skills Card) 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44B7537-0A4F-CF88-B391-DB6A99A96182}"/>
              </a:ext>
            </a:extLst>
          </p:cNvPr>
          <p:cNvCxnSpPr>
            <a:cxnSpLocks/>
          </p:cNvCxnSpPr>
          <p:nvPr/>
        </p:nvCxnSpPr>
        <p:spPr>
          <a:xfrm flipV="1">
            <a:off x="16416338" y="10581957"/>
            <a:ext cx="0" cy="100516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60B1129-DF18-71F2-BDF4-C598DA728AC7}"/>
              </a:ext>
            </a:extLst>
          </p:cNvPr>
          <p:cNvSpPr/>
          <p:nvPr/>
        </p:nvSpPr>
        <p:spPr>
          <a:xfrm>
            <a:off x="14161584" y="17028074"/>
            <a:ext cx="4487315" cy="15837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5AB2E28-1866-1D3A-1752-C12EA1829AB1}"/>
              </a:ext>
            </a:extLst>
          </p:cNvPr>
          <p:cNvSpPr/>
          <p:nvPr/>
        </p:nvSpPr>
        <p:spPr>
          <a:xfrm>
            <a:off x="8688664" y="19866690"/>
            <a:ext cx="4474336" cy="10229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RSPH Level 3 Award in Asbestos Surveying</a:t>
            </a:r>
            <a:endParaRPr lang="en-U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P402 Surveying and Sampling Strategies for Asbestos in Buildings</a:t>
            </a: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2ACA433-2DEA-596B-E564-3939D48F3954}"/>
              </a:ext>
            </a:extLst>
          </p:cNvPr>
          <p:cNvSpPr/>
          <p:nvPr/>
        </p:nvSpPr>
        <p:spPr>
          <a:xfrm>
            <a:off x="14185443" y="19120472"/>
            <a:ext cx="4447944" cy="4640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3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CC00B31-E2B5-385C-DF15-DC963EEBFE21}"/>
              </a:ext>
            </a:extLst>
          </p:cNvPr>
          <p:cNvSpPr/>
          <p:nvPr/>
        </p:nvSpPr>
        <p:spPr>
          <a:xfrm>
            <a:off x="14185443" y="19866690"/>
            <a:ext cx="4474336" cy="10229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3F2DB5AB-98D6-F9D7-E5DB-6CD87069D779}"/>
              </a:ext>
            </a:extLst>
          </p:cNvPr>
          <p:cNvSpPr/>
          <p:nvPr/>
        </p:nvSpPr>
        <p:spPr>
          <a:xfrm>
            <a:off x="14163904" y="16159140"/>
            <a:ext cx="4447946" cy="53222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35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84A1FE1-5CB2-5B80-47DF-D5B9ECA80EA4}"/>
              </a:ext>
            </a:extLst>
          </p:cNvPr>
          <p:cNvSpPr/>
          <p:nvPr/>
        </p:nvSpPr>
        <p:spPr>
          <a:xfrm>
            <a:off x="14163905" y="12168281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E480D20-E468-628C-2456-8DD7E20A6B51}"/>
              </a:ext>
            </a:extLst>
          </p:cNvPr>
          <p:cNvSpPr/>
          <p:nvPr/>
        </p:nvSpPr>
        <p:spPr>
          <a:xfrm>
            <a:off x="2662239" y="9218172"/>
            <a:ext cx="16352134" cy="239811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RSPH Level 3 Award in Asbestos Surveying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P402 Surveying and Sampling Strategies for Asbestos in Buildings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 accredited to ISO17020 by UKAS for Surveying of Asbestos in premises.</a:t>
            </a:r>
          </a:p>
          <a:p>
            <a:pPr algn="ctr"/>
            <a:r>
              <a:rPr lang="en-GB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Academically Qualified Person CSCS Card for an Asbestos Surveyor 5 years validity; 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issued by ACAD (ACAD Skill Card) or 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(AMI Skills Card) </a:t>
            </a:r>
          </a:p>
        </p:txBody>
      </p:sp>
    </p:spTree>
    <p:extLst>
      <p:ext uri="{BB962C8B-B14F-4D97-AF65-F5344CB8AC3E}">
        <p14:creationId xmlns:p14="http://schemas.microsoft.com/office/powerpoint/2010/main" val="3757395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0689E-8EF8-1A6E-CB89-54AAFEA76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F34B0CAC-5E4D-69F7-7F55-EC30AF124223}"/>
              </a:ext>
            </a:extLst>
          </p:cNvPr>
          <p:cNvSpPr/>
          <p:nvPr/>
        </p:nvSpPr>
        <p:spPr>
          <a:xfrm>
            <a:off x="779162" y="7779250"/>
            <a:ext cx="18667073" cy="36076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6A89D3A0-6201-84D6-9E4A-EA2544C44FD1}"/>
              </a:ext>
            </a:extLst>
          </p:cNvPr>
          <p:cNvCxnSpPr>
            <a:cxnSpLocks/>
          </p:cNvCxnSpPr>
          <p:nvPr/>
        </p:nvCxnSpPr>
        <p:spPr>
          <a:xfrm flipV="1">
            <a:off x="10907713" y="3479522"/>
            <a:ext cx="0" cy="1738711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CDA71114-7AF4-8461-1724-A69869052A88}"/>
              </a:ext>
            </a:extLst>
          </p:cNvPr>
          <p:cNvSpPr/>
          <p:nvPr/>
        </p:nvSpPr>
        <p:spPr>
          <a:xfrm>
            <a:off x="779163" y="15563016"/>
            <a:ext cx="18667076" cy="3111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721B8D98-1349-ECBE-909A-8654D9026FEC}"/>
              </a:ext>
            </a:extLst>
          </p:cNvPr>
          <p:cNvCxnSpPr>
            <a:cxnSpLocks/>
          </p:cNvCxnSpPr>
          <p:nvPr/>
        </p:nvCxnSpPr>
        <p:spPr>
          <a:xfrm flipV="1">
            <a:off x="5378912" y="9294460"/>
            <a:ext cx="0" cy="110454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A21AAE62-2DD3-3183-72C2-15301A04FB8D}"/>
              </a:ext>
            </a:extLst>
          </p:cNvPr>
          <p:cNvSpPr/>
          <p:nvPr/>
        </p:nvSpPr>
        <p:spPr>
          <a:xfrm>
            <a:off x="779163" y="18674453"/>
            <a:ext cx="18667076" cy="2659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7B14F63C-DCC8-12DF-5A96-F0B1B51CA47A}"/>
              </a:ext>
            </a:extLst>
          </p:cNvPr>
          <p:cNvSpPr/>
          <p:nvPr/>
        </p:nvSpPr>
        <p:spPr>
          <a:xfrm>
            <a:off x="3154940" y="19598299"/>
            <a:ext cx="4549197" cy="149833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SKEB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FAAE5967-4418-1D0C-45C1-D3222BFE395F}"/>
              </a:ext>
            </a:extLst>
          </p:cNvPr>
          <p:cNvSpPr/>
          <p:nvPr/>
        </p:nvSpPr>
        <p:spPr>
          <a:xfrm>
            <a:off x="3148197" y="16426397"/>
            <a:ext cx="4555941" cy="205154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an in-house training programme and working</a:t>
            </a: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under the direct supervision of appropriately qualified and authorised persons, as defined in UKAS Document LAB30</a:t>
            </a:r>
            <a:b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Trainee Asbestos Analyst temporary card (1 year’s validity non-renewable) ACAD (ACAD Skill Card) or </a:t>
            </a:r>
            <a:r>
              <a:rPr lang="en-GB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(AMI Skills Card) </a:t>
            </a: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DB2ACFB-9EC3-A497-7A85-BB67B205E68E}"/>
              </a:ext>
            </a:extLst>
          </p:cNvPr>
          <p:cNvSpPr/>
          <p:nvPr/>
        </p:nvSpPr>
        <p:spPr>
          <a:xfrm>
            <a:off x="3130550" y="15749018"/>
            <a:ext cx="4573587" cy="50325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</a:t>
            </a:r>
            <a:b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 current requirement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D0FE074-62C0-7CE0-2C77-093AF4CF8354}"/>
              </a:ext>
            </a:extLst>
          </p:cNvPr>
          <p:cNvSpPr/>
          <p:nvPr/>
        </p:nvSpPr>
        <p:spPr>
          <a:xfrm>
            <a:off x="779163" y="2634663"/>
            <a:ext cx="1624350" cy="186990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C020930-CBA7-2923-AF4F-E809DC7E9F4D}"/>
              </a:ext>
            </a:extLst>
          </p:cNvPr>
          <p:cNvSpPr txBox="1"/>
          <p:nvPr/>
        </p:nvSpPr>
        <p:spPr>
          <a:xfrm rot="16200000">
            <a:off x="815850" y="19773256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A0B8EE5-D055-0BFD-81F3-12745E321AF3}"/>
              </a:ext>
            </a:extLst>
          </p:cNvPr>
          <p:cNvSpPr txBox="1"/>
          <p:nvPr/>
        </p:nvSpPr>
        <p:spPr>
          <a:xfrm rot="16200000">
            <a:off x="373784" y="16927269"/>
            <a:ext cx="23581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0244B918-3AA3-B019-E4BB-8C56ADB733DA}"/>
              </a:ext>
            </a:extLst>
          </p:cNvPr>
          <p:cNvSpPr/>
          <p:nvPr/>
        </p:nvSpPr>
        <p:spPr>
          <a:xfrm>
            <a:off x="3154940" y="11762325"/>
            <a:ext cx="4549198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RSPH Level 3 Award in Asbestos Air Monitoring and Clearance Procedures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P403 - Air Sampling and Fibre Counting (PCM) </a:t>
            </a:r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P404 - Air Sampling of Asbestos and MMMF and Requirements for a Certificate of Reoccupation following </a:t>
            </a:r>
            <a:b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Clearance of Asbestos </a:t>
            </a:r>
          </a:p>
          <a:p>
            <a:pPr algn="ctr"/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 accredited to ISO 17025 by UKAS for Asbestos Sampling and Testing.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FC6F6BD-A85B-E8B6-B4D0-CD460A00E31E}"/>
              </a:ext>
            </a:extLst>
          </p:cNvPr>
          <p:cNvSpPr/>
          <p:nvPr/>
        </p:nvSpPr>
        <p:spPr>
          <a:xfrm>
            <a:off x="779160" y="11386885"/>
            <a:ext cx="18667080" cy="41713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885ED1D-B2CD-5D4D-EBF2-57144B2A3DEA}"/>
              </a:ext>
            </a:extLst>
          </p:cNvPr>
          <p:cNvSpPr txBox="1"/>
          <p:nvPr/>
        </p:nvSpPr>
        <p:spPr>
          <a:xfrm rot="16200000">
            <a:off x="53720" y="13091274"/>
            <a:ext cx="302052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9DB0180-81B2-B5CF-CC72-8FB5045B8A13}"/>
              </a:ext>
            </a:extLst>
          </p:cNvPr>
          <p:cNvSpPr/>
          <p:nvPr/>
        </p:nvSpPr>
        <p:spPr>
          <a:xfrm>
            <a:off x="779159" y="6114351"/>
            <a:ext cx="18686844" cy="16595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66B6F2B-A4F5-77DA-C0F0-42F6F8FC23CF}"/>
              </a:ext>
            </a:extLst>
          </p:cNvPr>
          <p:cNvSpPr txBox="1"/>
          <p:nvPr/>
        </p:nvSpPr>
        <p:spPr>
          <a:xfrm rot="16200000">
            <a:off x="761499" y="9273110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C322782-439A-94A7-8267-97C6A2FAEC75}"/>
              </a:ext>
            </a:extLst>
          </p:cNvPr>
          <p:cNvSpPr txBox="1"/>
          <p:nvPr/>
        </p:nvSpPr>
        <p:spPr>
          <a:xfrm rot="16200000">
            <a:off x="659578" y="6664843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D46FA35-724C-4BE1-901D-7DF323F2E84E}"/>
              </a:ext>
            </a:extLst>
          </p:cNvPr>
          <p:cNvSpPr/>
          <p:nvPr/>
        </p:nvSpPr>
        <p:spPr>
          <a:xfrm>
            <a:off x="779163" y="4506163"/>
            <a:ext cx="18686840" cy="16055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714863E6-3A58-0775-08B3-AC75E40EA420}"/>
              </a:ext>
            </a:extLst>
          </p:cNvPr>
          <p:cNvSpPr/>
          <p:nvPr/>
        </p:nvSpPr>
        <p:spPr>
          <a:xfrm>
            <a:off x="2648658" y="4741426"/>
            <a:ext cx="16468017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RSPH Level 4 Certificate in Asbestos Laboratory and Project Management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Certificate of Competence in Asbestos (CoC Asbestos)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D5B036D-66B5-10CA-9F8A-54688117227F}"/>
              </a:ext>
            </a:extLst>
          </p:cNvPr>
          <p:cNvSpPr txBox="1"/>
          <p:nvPr/>
        </p:nvSpPr>
        <p:spPr>
          <a:xfrm rot="16200000">
            <a:off x="634139" y="4969991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13C91B04-0BD2-95D1-E295-6EE239CD6D50}"/>
              </a:ext>
            </a:extLst>
          </p:cNvPr>
          <p:cNvSpPr/>
          <p:nvPr/>
        </p:nvSpPr>
        <p:spPr>
          <a:xfrm>
            <a:off x="779159" y="2634664"/>
            <a:ext cx="1866707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159B43B-68D3-DF8B-6E11-8BF3BC0A982A}"/>
              </a:ext>
            </a:extLst>
          </p:cNvPr>
          <p:cNvSpPr txBox="1"/>
          <p:nvPr/>
        </p:nvSpPr>
        <p:spPr>
          <a:xfrm rot="16200000">
            <a:off x="620402" y="3302430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738DEE1-0761-E602-B60F-C82EA4FA3D47}"/>
              </a:ext>
            </a:extLst>
          </p:cNvPr>
          <p:cNvSpPr/>
          <p:nvPr/>
        </p:nvSpPr>
        <p:spPr>
          <a:xfrm>
            <a:off x="3129219" y="18885561"/>
            <a:ext cx="4574919" cy="48902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Asbestos Analyst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BF8CF93-079E-D4BC-E98B-9A8FBCA14705}"/>
              </a:ext>
            </a:extLst>
          </p:cNvPr>
          <p:cNvSpPr/>
          <p:nvPr/>
        </p:nvSpPr>
        <p:spPr>
          <a:xfrm>
            <a:off x="8675688" y="18910519"/>
            <a:ext cx="4451438" cy="4640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Experienced Asbestos Analyst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59BDC84-6776-B452-3FE8-5F1FF76D6CE0}"/>
              </a:ext>
            </a:extLst>
          </p:cNvPr>
          <p:cNvSpPr/>
          <p:nvPr/>
        </p:nvSpPr>
        <p:spPr>
          <a:xfrm>
            <a:off x="8675686" y="16415206"/>
            <a:ext cx="4481650" cy="206599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50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in-house training programme</a:t>
            </a:r>
            <a:r>
              <a:rPr lang="en-GB" sz="150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working under the direct</a:t>
            </a:r>
            <a:r>
              <a:rPr lang="en-GB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50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supervision of appropriately qualified and authorised persons</a:t>
            </a: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as defined in UKAS Document LAB30</a:t>
            </a:r>
          </a:p>
          <a:p>
            <a:pPr algn="ctr"/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Academically Qualified Person CSCS Card for an </a:t>
            </a:r>
            <a:r>
              <a:rPr lang="en-GB" sz="15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Asbestos </a:t>
            </a: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Analyst (5 years validity) issued by ACAD (ACAD Skill Card) or </a:t>
            </a:r>
            <a:b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500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AMI Skills card)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0A7C41D8-A72D-B2A7-710F-C51C3B12E7D5}"/>
              </a:ext>
            </a:extLst>
          </p:cNvPr>
          <p:cNvCxnSpPr>
            <a:cxnSpLocks/>
          </p:cNvCxnSpPr>
          <p:nvPr/>
        </p:nvCxnSpPr>
        <p:spPr>
          <a:xfrm flipH="1" flipV="1">
            <a:off x="16396579" y="8932718"/>
            <a:ext cx="35667" cy="114253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1B26C017-F81D-B92C-8025-7581CFC04216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5E747273-FB61-F539-6F75-893F60D6D2CD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1BC8B9A2-18D5-19FF-BB5A-AF1176B92C0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D4DE74C7-595A-B13C-EECD-01D9EBCFDD2A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96C1DB76-C12D-C574-11D7-D6834D364281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86B86FEB-305A-81AC-7D8C-47469BF9DC4F}"/>
              </a:ext>
            </a:extLst>
          </p:cNvPr>
          <p:cNvSpPr txBox="1"/>
          <p:nvPr/>
        </p:nvSpPr>
        <p:spPr>
          <a:xfrm>
            <a:off x="779162" y="640465"/>
            <a:ext cx="11711381" cy="123110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400" b="1" dirty="0">
                <a:latin typeface="Arial" panose="020B0604020202020204" pitchFamily="34" charset="0"/>
                <a:cs typeface="Arial" panose="020B0604020202020204" pitchFamily="34" charset="0"/>
              </a:rPr>
              <a:t>Route to Competence: Asbestos Analyst</a:t>
            </a:r>
            <a:endParaRPr lang="en-GB" sz="4400" b="1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500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v2.0</a:t>
            </a:r>
          </a:p>
          <a:p>
            <a:r>
              <a:rPr lang="en-GB" sz="1500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2024-04-10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F139C63-9179-3F50-F4C7-C024CA1AFD23}"/>
              </a:ext>
            </a:extLst>
          </p:cNvPr>
          <p:cNvSpPr/>
          <p:nvPr/>
        </p:nvSpPr>
        <p:spPr>
          <a:xfrm>
            <a:off x="2662238" y="2925072"/>
            <a:ext cx="16435922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 accredited to ISO 17025 by UKAS for Asbestos Sampling and Testing.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 Academically Qualified Person CSCS Card for an Asbestos Surveyor every 5 years, issued by 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 (ACAD Skill Card) or 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(AMI Skills Card) 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168CA4-9193-D172-1A8B-55B88ADAC1F5}"/>
              </a:ext>
            </a:extLst>
          </p:cNvPr>
          <p:cNvSpPr/>
          <p:nvPr/>
        </p:nvSpPr>
        <p:spPr>
          <a:xfrm>
            <a:off x="8679184" y="11762324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 accredited to ISO 17025 by UKAS for Asbestos Sampling and Testing.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FEA2BB1-9DC5-4EE4-E89B-78AB708D1BF4}"/>
              </a:ext>
            </a:extLst>
          </p:cNvPr>
          <p:cNvSpPr/>
          <p:nvPr/>
        </p:nvSpPr>
        <p:spPr>
          <a:xfrm>
            <a:off x="8675687" y="15759896"/>
            <a:ext cx="4451439" cy="50325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35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</a:t>
            </a:r>
            <a:br>
              <a:rPr lang="en-GB" sz="135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50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 current requirement</a:t>
            </a:r>
            <a:endParaRPr lang="en-GB" sz="13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84A1FE1-5CB2-5B80-47DF-D5B9ECA80EA4}"/>
              </a:ext>
            </a:extLst>
          </p:cNvPr>
          <p:cNvSpPr/>
          <p:nvPr/>
        </p:nvSpPr>
        <p:spPr>
          <a:xfrm>
            <a:off x="14138430" y="11762324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FFC2899-1603-B08C-53D1-BE3A6C7774F9}"/>
              </a:ext>
            </a:extLst>
          </p:cNvPr>
          <p:cNvSpPr/>
          <p:nvPr/>
        </p:nvSpPr>
        <p:spPr>
          <a:xfrm>
            <a:off x="2648659" y="6383585"/>
            <a:ext cx="16468016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 accredited to ISO 17025 by UKAS for Asbestos Sampling and Testing.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 Academically Qualified Person CSCS Card for an Asbestos Surveyor every 5 years, 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issued by ACAD (ACAD Skill Card) or 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(AMI Skills Card) 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E480D20-E468-628C-2456-8DD7E20A6B51}"/>
              </a:ext>
            </a:extLst>
          </p:cNvPr>
          <p:cNvSpPr/>
          <p:nvPr/>
        </p:nvSpPr>
        <p:spPr>
          <a:xfrm>
            <a:off x="2662238" y="8042283"/>
            <a:ext cx="16435919" cy="312137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RSPH Level 3 Award in Asbestos Air Monitoring and Clearance Procedures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P403 - Air Sampling and Fibre Counting (PCM)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BOHS P404 - Air Sampling of Asbestos and MMMF and Requirements for a Certificate of Reoccupation Following Clearance of Asbestos 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Authorised under the quality system of an organisation accredited to ISO 17025 by UKAS for Asbestos Sampling and Testing.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Academically Qualified Person CSCS Card for an Asbestos Analyst (5 years validity), </a:t>
            </a:r>
            <a:b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issued  by ACAD (ACAD Skill Card) or </a:t>
            </a:r>
            <a:r>
              <a:rPr lang="en-GB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(AMI Skills Card) 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D5AB2E28-1866-1D3A-1752-C12EA1829AB1}"/>
              </a:ext>
            </a:extLst>
          </p:cNvPr>
          <p:cNvSpPr/>
          <p:nvPr/>
        </p:nvSpPr>
        <p:spPr>
          <a:xfrm>
            <a:off x="8675688" y="19577666"/>
            <a:ext cx="4451437" cy="152442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RSPH Level 3 Award in Asbestos Air Monitoring and Clearance Procedures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Sampling and Fibre Counting (PCM) P403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 </a:t>
            </a:r>
          </a:p>
          <a:p>
            <a:pPr algn="ctr"/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Sampling of Asbestos and MMMF and Requirements for a Certificate of Reoccupation Following Clearance of Asbestos  P404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279BF6E-E8C2-9E5D-6D81-4D75DB5B2307}"/>
              </a:ext>
            </a:extLst>
          </p:cNvPr>
          <p:cNvSpPr/>
          <p:nvPr/>
        </p:nvSpPr>
        <p:spPr>
          <a:xfrm>
            <a:off x="14147800" y="18914210"/>
            <a:ext cx="4451438" cy="46407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35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092FEC2-17F8-CB24-4D14-1AFD86D47067}"/>
              </a:ext>
            </a:extLst>
          </p:cNvPr>
          <p:cNvSpPr/>
          <p:nvPr/>
        </p:nvSpPr>
        <p:spPr>
          <a:xfrm>
            <a:off x="14147800" y="19566435"/>
            <a:ext cx="4451437" cy="152442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8011B60-C9A9-4099-7EFF-E6730889F8EF}"/>
              </a:ext>
            </a:extLst>
          </p:cNvPr>
          <p:cNvSpPr/>
          <p:nvPr/>
        </p:nvSpPr>
        <p:spPr>
          <a:xfrm>
            <a:off x="14155754" y="16411952"/>
            <a:ext cx="4481650" cy="206599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4E08F08-B5DE-DA28-41C4-3773FD60FAC3}"/>
              </a:ext>
            </a:extLst>
          </p:cNvPr>
          <p:cNvSpPr/>
          <p:nvPr/>
        </p:nvSpPr>
        <p:spPr>
          <a:xfrm>
            <a:off x="14155755" y="15756642"/>
            <a:ext cx="4451439" cy="50325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GB" sz="13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70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0167A7-C425-4966-B1B5-52091F7CC121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06b6d370-9aeb-4293-883c-13a097712751"/>
    <ds:schemaRef ds:uri="http://schemas.openxmlformats.org/package/2006/metadata/core-properties"/>
    <ds:schemaRef ds:uri="d716290a-d141-42cc-9274-69398a959bd8"/>
    <ds:schemaRef ds:uri="http://purl.org/dc/terms/"/>
    <ds:schemaRef ds:uri="3787e621-ffdd-4c85-9b3a-d333e8871c5b"/>
    <ds:schemaRef ds:uri="43feaa4f-a86e-434d-997d-797353f18357"/>
  </ds:schemaRefs>
</ds:datastoreItem>
</file>

<file path=customXml/itemProps2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2ACC2D-46E3-4EC5-BF60-A12C8A962E5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625</TotalTime>
  <Words>880</Words>
  <Application>Microsoft Office PowerPoint</Application>
  <PresentationFormat>Custom</PresentationFormat>
  <Paragraphs>88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Satish Patel</cp:lastModifiedBy>
  <cp:revision>723</cp:revision>
  <dcterms:created xsi:type="dcterms:W3CDTF">2023-03-20T09:13:18Z</dcterms:created>
  <dcterms:modified xsi:type="dcterms:W3CDTF">2024-04-10T11:01:50Z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0x010100CB4C9139A969BD43B7EDBC016D4D953A</vt:lpwstr>
  </property>
  <property fmtid="{D5CDD505-2E9C-101B-9397-08002B2CF9AE}" pid="3" name="Order">
    <vt:r8>722800</vt:r8>
  </property>
  <property fmtid="{D5CDD505-2E9C-101B-9397-08002B2CF9AE}" pid="4" name="MediaServiceImageTags">
    <vt:lpwstr/>
  </property>
</Properties>
</file>