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58" r:id="rId5"/>
  </p:sldIdLst>
  <p:sldSz cx="19799300" cy="21599525"/>
  <p:notesSz cx="9926638" cy="1435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1820" userDrawn="1">
          <p15:clr>
            <a:srgbClr val="A4A3A4"/>
          </p15:clr>
        </p15:guide>
        <p15:guide id="5" orient="horz" pos="8805" userDrawn="1">
          <p15:clr>
            <a:srgbClr val="A4A3A4"/>
          </p15:clr>
        </p15:guide>
        <p15:guide id="7" orient="horz" pos="13606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3D46BBA-51C4-B45A-96C8-248B4BD823A4}" name="Marion Marsland" initials="MM" userId="S::marionmarsland@tica.uk.com::5f2b63a3-50ab-42c9-ade1-2575fedf2cf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FB4F59-4740-4A6C-98D1-2638F4C9558A}" v="1" dt="2024-02-29T15:22:11.7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3842" autoAdjust="0"/>
  </p:normalViewPr>
  <p:slideViewPr>
    <p:cSldViewPr snapToGrid="0">
      <p:cViewPr>
        <p:scale>
          <a:sx n="200" d="100"/>
          <a:sy n="200" d="100"/>
        </p:scale>
        <p:origin x="144" y="120"/>
      </p:cViewPr>
      <p:guideLst>
        <p:guide pos="1820"/>
        <p:guide orient="horz" pos="8805"/>
        <p:guide orient="horz" pos="136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948" y="3534924"/>
            <a:ext cx="16829405" cy="7519835"/>
          </a:xfrm>
        </p:spPr>
        <p:txBody>
          <a:bodyPr anchor="b"/>
          <a:lstStyle>
            <a:lvl1pPr algn="ctr"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4913" y="11344752"/>
            <a:ext cx="14849475" cy="5214884"/>
          </a:xfrm>
        </p:spPr>
        <p:txBody>
          <a:bodyPr/>
          <a:lstStyle>
            <a:lvl1pPr marL="0" indent="0" algn="ctr">
              <a:buNone/>
              <a:defRPr sz="5197"/>
            </a:lvl1pPr>
            <a:lvl2pPr marL="989975" indent="0" algn="ctr">
              <a:buNone/>
              <a:defRPr sz="4331"/>
            </a:lvl2pPr>
            <a:lvl3pPr marL="1979950" indent="0" algn="ctr">
              <a:buNone/>
              <a:defRPr sz="3898"/>
            </a:lvl3pPr>
            <a:lvl4pPr marL="2969925" indent="0" algn="ctr">
              <a:buNone/>
              <a:defRPr sz="3464"/>
            </a:lvl4pPr>
            <a:lvl5pPr marL="3959901" indent="0" algn="ctr">
              <a:buNone/>
              <a:defRPr sz="3464"/>
            </a:lvl5pPr>
            <a:lvl6pPr marL="4949876" indent="0" algn="ctr">
              <a:buNone/>
              <a:defRPr sz="3464"/>
            </a:lvl6pPr>
            <a:lvl7pPr marL="5939851" indent="0" algn="ctr">
              <a:buNone/>
              <a:defRPr sz="3464"/>
            </a:lvl7pPr>
            <a:lvl8pPr marL="6929826" indent="0" algn="ctr">
              <a:buNone/>
              <a:defRPr sz="3464"/>
            </a:lvl8pPr>
            <a:lvl9pPr marL="7919801" indent="0" algn="ctr">
              <a:buNone/>
              <a:defRPr sz="34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2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168875" y="1149975"/>
            <a:ext cx="4269224" cy="183045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1203" y="1149975"/>
            <a:ext cx="12560181" cy="18304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51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50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891" y="5384888"/>
            <a:ext cx="17076896" cy="8984801"/>
          </a:xfrm>
        </p:spPr>
        <p:txBody>
          <a:bodyPr anchor="b"/>
          <a:lstStyle>
            <a:lvl1pPr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891" y="14454688"/>
            <a:ext cx="17076896" cy="4724895"/>
          </a:xfrm>
        </p:spPr>
        <p:txBody>
          <a:bodyPr/>
          <a:lstStyle>
            <a:lvl1pPr marL="0" indent="0">
              <a:buNone/>
              <a:defRPr sz="5197">
                <a:solidFill>
                  <a:schemeClr val="tx1"/>
                </a:solidFill>
              </a:defRPr>
            </a:lvl1pPr>
            <a:lvl2pPr marL="989975" indent="0">
              <a:buNone/>
              <a:defRPr sz="4331">
                <a:solidFill>
                  <a:schemeClr val="tx1">
                    <a:tint val="75000"/>
                  </a:schemeClr>
                </a:solidFill>
              </a:defRPr>
            </a:lvl2pPr>
            <a:lvl3pPr marL="1979950" indent="0">
              <a:buNone/>
              <a:defRPr sz="3898">
                <a:solidFill>
                  <a:schemeClr val="tx1">
                    <a:tint val="75000"/>
                  </a:schemeClr>
                </a:solidFill>
              </a:defRPr>
            </a:lvl3pPr>
            <a:lvl4pPr marL="2969925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4pPr>
            <a:lvl5pPr marL="39599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5pPr>
            <a:lvl6pPr marL="494987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6pPr>
            <a:lvl7pPr marL="593985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7pPr>
            <a:lvl8pPr marL="692982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8pPr>
            <a:lvl9pPr marL="79198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358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1202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23395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6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49979"/>
            <a:ext cx="17076896" cy="41749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783" y="5294885"/>
            <a:ext cx="837603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3783" y="7889827"/>
            <a:ext cx="837603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23397" y="5294885"/>
            <a:ext cx="841728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23397" y="7889827"/>
            <a:ext cx="841728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8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72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5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7281" y="3109937"/>
            <a:ext cx="10023396" cy="15349662"/>
          </a:xfrm>
        </p:spPr>
        <p:txBody>
          <a:bodyPr/>
          <a:lstStyle>
            <a:lvl1pPr>
              <a:defRPr sz="6929"/>
            </a:lvl1pPr>
            <a:lvl2pPr>
              <a:defRPr sz="6063"/>
            </a:lvl2pPr>
            <a:lvl3pPr>
              <a:defRPr sz="5197"/>
            </a:lvl3pPr>
            <a:lvl4pPr>
              <a:defRPr sz="4331"/>
            </a:lvl4pPr>
            <a:lvl5pPr>
              <a:defRPr sz="4331"/>
            </a:lvl5pPr>
            <a:lvl6pPr>
              <a:defRPr sz="4331"/>
            </a:lvl6pPr>
            <a:lvl7pPr>
              <a:defRPr sz="4331"/>
            </a:lvl7pPr>
            <a:lvl8pPr>
              <a:defRPr sz="4331"/>
            </a:lvl8pPr>
            <a:lvl9pPr>
              <a:defRPr sz="433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4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417281" y="3109937"/>
            <a:ext cx="10023396" cy="15349662"/>
          </a:xfrm>
        </p:spPr>
        <p:txBody>
          <a:bodyPr anchor="t"/>
          <a:lstStyle>
            <a:lvl1pPr marL="0" indent="0">
              <a:buNone/>
              <a:defRPr sz="6929"/>
            </a:lvl1pPr>
            <a:lvl2pPr marL="989975" indent="0">
              <a:buNone/>
              <a:defRPr sz="6063"/>
            </a:lvl2pPr>
            <a:lvl3pPr marL="1979950" indent="0">
              <a:buNone/>
              <a:defRPr sz="5197"/>
            </a:lvl3pPr>
            <a:lvl4pPr marL="2969925" indent="0">
              <a:buNone/>
              <a:defRPr sz="4331"/>
            </a:lvl4pPr>
            <a:lvl5pPr marL="3959901" indent="0">
              <a:buNone/>
              <a:defRPr sz="4331"/>
            </a:lvl5pPr>
            <a:lvl6pPr marL="4949876" indent="0">
              <a:buNone/>
              <a:defRPr sz="4331"/>
            </a:lvl6pPr>
            <a:lvl7pPr marL="5939851" indent="0">
              <a:buNone/>
              <a:defRPr sz="4331"/>
            </a:lvl7pPr>
            <a:lvl8pPr marL="6929826" indent="0">
              <a:buNone/>
              <a:defRPr sz="4331"/>
            </a:lvl8pPr>
            <a:lvl9pPr marL="7919801" indent="0">
              <a:buNone/>
              <a:defRPr sz="433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847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1202" y="1149979"/>
            <a:ext cx="17076896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1202" y="5749874"/>
            <a:ext cx="17076896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1202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8518" y="20019564"/>
            <a:ext cx="6682264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83255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40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979950" rtl="0" eaLnBrk="1" latinLnBrk="0" hangingPunct="1">
        <a:lnSpc>
          <a:spcPct val="90000"/>
        </a:lnSpc>
        <a:spcBef>
          <a:spcPct val="0"/>
        </a:spcBef>
        <a:buNone/>
        <a:defRPr sz="95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4988" indent="-494988" algn="l" defTabSz="1979950" rtl="0" eaLnBrk="1" latinLnBrk="0" hangingPunct="1">
        <a:lnSpc>
          <a:spcPct val="90000"/>
        </a:lnSpc>
        <a:spcBef>
          <a:spcPts val="2165"/>
        </a:spcBef>
        <a:buFont typeface="Arial" panose="020B0604020202020204" pitchFamily="34" charset="0"/>
        <a:buChar char="•"/>
        <a:defRPr sz="6063" kern="1200">
          <a:solidFill>
            <a:schemeClr val="tx1"/>
          </a:solidFill>
          <a:latin typeface="+mn-lt"/>
          <a:ea typeface="+mn-ea"/>
          <a:cs typeface="+mn-cs"/>
        </a:defRPr>
      </a:lvl1pPr>
      <a:lvl2pPr marL="14849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5197" kern="1200">
          <a:solidFill>
            <a:schemeClr val="tx1"/>
          </a:solidFill>
          <a:latin typeface="+mn-lt"/>
          <a:ea typeface="+mn-ea"/>
          <a:cs typeface="+mn-cs"/>
        </a:defRPr>
      </a:lvl2pPr>
      <a:lvl3pPr marL="247493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4331" kern="1200">
          <a:solidFill>
            <a:schemeClr val="tx1"/>
          </a:solidFill>
          <a:latin typeface="+mn-lt"/>
          <a:ea typeface="+mn-ea"/>
          <a:cs typeface="+mn-cs"/>
        </a:defRPr>
      </a:lvl3pPr>
      <a:lvl4pPr marL="346491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445488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54448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643483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7424814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841478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1pPr>
      <a:lvl2pPr marL="98997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2pPr>
      <a:lvl3pPr marL="197995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3pPr>
      <a:lvl4pPr marL="296992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39599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494987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593985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692982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79198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212AAF7D-518A-5DB3-9880-4F24E63A55AC}"/>
              </a:ext>
            </a:extLst>
          </p:cNvPr>
          <p:cNvCxnSpPr>
            <a:cxnSpLocks/>
          </p:cNvCxnSpPr>
          <p:nvPr/>
        </p:nvCxnSpPr>
        <p:spPr>
          <a:xfrm flipH="1" flipV="1">
            <a:off x="16334493" y="9941040"/>
            <a:ext cx="107239" cy="1037835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id="{60137C62-549E-BF19-FEA3-F63772C56AEF}"/>
              </a:ext>
            </a:extLst>
          </p:cNvPr>
          <p:cNvSpPr/>
          <p:nvPr/>
        </p:nvSpPr>
        <p:spPr>
          <a:xfrm>
            <a:off x="779162" y="9044543"/>
            <a:ext cx="18667073" cy="234234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579AB428-5820-F2E7-5B5F-2533BA7D3A1B}"/>
              </a:ext>
            </a:extLst>
          </p:cNvPr>
          <p:cNvCxnSpPr>
            <a:cxnSpLocks/>
          </p:cNvCxnSpPr>
          <p:nvPr/>
        </p:nvCxnSpPr>
        <p:spPr>
          <a:xfrm flipV="1">
            <a:off x="10907713" y="3459668"/>
            <a:ext cx="0" cy="1707261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5F7433F-AD3B-78B7-9EBE-2C4FFBC71653}"/>
              </a:ext>
            </a:extLst>
          </p:cNvPr>
          <p:cNvSpPr/>
          <p:nvPr/>
        </p:nvSpPr>
        <p:spPr>
          <a:xfrm>
            <a:off x="779163" y="16184402"/>
            <a:ext cx="18667076" cy="26897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50A42D1-5234-8903-1358-404245FF7537}"/>
              </a:ext>
            </a:extLst>
          </p:cNvPr>
          <p:cNvCxnSpPr>
            <a:cxnSpLocks/>
          </p:cNvCxnSpPr>
          <p:nvPr/>
        </p:nvCxnSpPr>
        <p:spPr>
          <a:xfrm flipV="1">
            <a:off x="5490228" y="10153941"/>
            <a:ext cx="0" cy="100713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9EB86DFE-98EE-3476-30BB-CC07C865617A}"/>
              </a:ext>
            </a:extLst>
          </p:cNvPr>
          <p:cNvSpPr/>
          <p:nvPr/>
        </p:nvSpPr>
        <p:spPr>
          <a:xfrm>
            <a:off x="779163" y="18873549"/>
            <a:ext cx="18667076" cy="2224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D7E713B9-39C6-BE53-095C-8E2BF3DACC51}"/>
              </a:ext>
            </a:extLst>
          </p:cNvPr>
          <p:cNvSpPr/>
          <p:nvPr/>
        </p:nvSpPr>
        <p:spPr>
          <a:xfrm>
            <a:off x="3231151" y="16429938"/>
            <a:ext cx="4472987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Safety in Buildings – TBC. </a:t>
            </a:r>
            <a:b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a current requirement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9A8905-46BA-35A4-1978-DAE3208648B0}"/>
              </a:ext>
            </a:extLst>
          </p:cNvPr>
          <p:cNvSpPr txBox="1"/>
          <p:nvPr/>
        </p:nvSpPr>
        <p:spPr>
          <a:xfrm rot="16200000">
            <a:off x="937694" y="19780105"/>
            <a:ext cx="118492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Entrant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73CCC4F-1F53-08AC-9462-B214F2AE78E8}"/>
              </a:ext>
            </a:extLst>
          </p:cNvPr>
          <p:cNvSpPr txBox="1"/>
          <p:nvPr/>
        </p:nvSpPr>
        <p:spPr>
          <a:xfrm rot="16200000">
            <a:off x="830629" y="17113775"/>
            <a:ext cx="152141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Access to site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5DD169B-F07D-C379-1758-9F80D898ED45}"/>
              </a:ext>
            </a:extLst>
          </p:cNvPr>
          <p:cNvSpPr/>
          <p:nvPr/>
        </p:nvSpPr>
        <p:spPr>
          <a:xfrm>
            <a:off x="3256192" y="12127406"/>
            <a:ext cx="4449600" cy="3488899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Registered and actively undertaking </a:t>
            </a: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L3 NVQ Diploma in Supervising Licensed Asbestos Removal (Construction) </a:t>
            </a:r>
            <a:b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b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L2 NVQ</a:t>
            </a:r>
            <a:r>
              <a:rPr lang="en-GB" sz="2000" b="0" i="0" dirty="0">
                <a:solidFill>
                  <a:srgbClr val="6666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Removal of Hazardous Waste (Construction) – Hazardous Waste and L3 NVQ Occupational Work Supervision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72DCE91-75C1-EE65-5E9A-B1369A77BF67}"/>
              </a:ext>
            </a:extLst>
          </p:cNvPr>
          <p:cNvSpPr/>
          <p:nvPr/>
        </p:nvSpPr>
        <p:spPr>
          <a:xfrm>
            <a:off x="786230" y="11395588"/>
            <a:ext cx="18647309" cy="47888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C2A2ED6-3046-F2A0-CE8B-B75AF3EA4F01}"/>
              </a:ext>
            </a:extLst>
          </p:cNvPr>
          <p:cNvSpPr txBox="1"/>
          <p:nvPr/>
        </p:nvSpPr>
        <p:spPr>
          <a:xfrm rot="16200000">
            <a:off x="19893" y="13374496"/>
            <a:ext cx="302052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Route to baseline competence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841C2C6-7240-5810-2EC4-F5F8D97B18C5}"/>
              </a:ext>
            </a:extLst>
          </p:cNvPr>
          <p:cNvSpPr/>
          <p:nvPr/>
        </p:nvSpPr>
        <p:spPr>
          <a:xfrm>
            <a:off x="779161" y="7189977"/>
            <a:ext cx="18686841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B08EB34-48B2-9A81-FFC6-D53700603D10}"/>
              </a:ext>
            </a:extLst>
          </p:cNvPr>
          <p:cNvSpPr txBox="1"/>
          <p:nvPr/>
        </p:nvSpPr>
        <p:spPr>
          <a:xfrm rot="16200000">
            <a:off x="739493" y="9868653"/>
            <a:ext cx="1581325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>
                <a:latin typeface="Arial" panose="020B0604020202020204" pitchFamily="34" charset="0"/>
                <a:cs typeface="Arial" panose="020B0604020202020204" pitchFamily="34" charset="0"/>
              </a:rPr>
              <a:t>Baseline Competence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4AFE8A-063D-0DCD-322F-2279270EC084}"/>
              </a:ext>
            </a:extLst>
          </p:cNvPr>
          <p:cNvSpPr txBox="1"/>
          <p:nvPr/>
        </p:nvSpPr>
        <p:spPr>
          <a:xfrm rot="16200000">
            <a:off x="538989" y="7817098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>
                <a:latin typeface="Arial" panose="020B0604020202020204" pitchFamily="34" charset="0"/>
                <a:cs typeface="Arial" panose="020B0604020202020204" pitchFamily="34" charset="0"/>
              </a:rPr>
              <a:t>Re-validation of Competence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3E4748A-DA7C-6E5A-50C0-C3F13DD568FB}"/>
              </a:ext>
            </a:extLst>
          </p:cNvPr>
          <p:cNvSpPr/>
          <p:nvPr/>
        </p:nvSpPr>
        <p:spPr>
          <a:xfrm>
            <a:off x="779161" y="4506162"/>
            <a:ext cx="18686841" cy="2697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EC80B27B-D806-F812-7BB7-917CA4A46CE0}"/>
              </a:ext>
            </a:extLst>
          </p:cNvPr>
          <p:cNvSpPr/>
          <p:nvPr/>
        </p:nvSpPr>
        <p:spPr>
          <a:xfrm>
            <a:off x="2662239" y="4863424"/>
            <a:ext cx="16454437" cy="185603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L4 NVQ Diploma in Licensed Asbestos Removal for Contract Managers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L4 Diploma in Licensed Asbestos Removal for Contract Managers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860C5AE-37A9-68A9-FF3C-F546972B1C5C}"/>
              </a:ext>
            </a:extLst>
          </p:cNvPr>
          <p:cNvSpPr txBox="1"/>
          <p:nvPr/>
        </p:nvSpPr>
        <p:spPr>
          <a:xfrm rot="16200000">
            <a:off x="538989" y="5520355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>
                <a:latin typeface="Arial" panose="020B0604020202020204" pitchFamily="34" charset="0"/>
                <a:cs typeface="Arial" panose="020B0604020202020204" pitchFamily="34" charset="0"/>
              </a:rPr>
              <a:t>Higher Level Education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3E410DA-A55D-D95C-99C1-56729386ABCB}"/>
              </a:ext>
            </a:extLst>
          </p:cNvPr>
          <p:cNvSpPr/>
          <p:nvPr/>
        </p:nvSpPr>
        <p:spPr>
          <a:xfrm>
            <a:off x="759394" y="2634664"/>
            <a:ext cx="18706607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C2199AC-E897-EA3C-7257-826D90ADB28E}"/>
              </a:ext>
            </a:extLst>
          </p:cNvPr>
          <p:cNvSpPr txBox="1"/>
          <p:nvPr/>
        </p:nvSpPr>
        <p:spPr>
          <a:xfrm rot="16200000">
            <a:off x="538989" y="3261785"/>
            <a:ext cx="1863519" cy="6199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714" dirty="0">
                <a:latin typeface="Arial" panose="020B0604020202020204" pitchFamily="34" charset="0"/>
                <a:cs typeface="Arial" panose="020B0604020202020204" pitchFamily="34" charset="0"/>
              </a:rPr>
              <a:t>Re-validation of Competence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7A8288BB-0C08-3590-66AD-1047D83A7A54}"/>
              </a:ext>
            </a:extLst>
          </p:cNvPr>
          <p:cNvSpPr/>
          <p:nvPr/>
        </p:nvSpPr>
        <p:spPr>
          <a:xfrm>
            <a:off x="3256193" y="19110109"/>
            <a:ext cx="4422902" cy="895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Entrant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6274912-D675-9F95-45DB-549795DC9C7E}"/>
              </a:ext>
            </a:extLst>
          </p:cNvPr>
          <p:cNvSpPr/>
          <p:nvPr/>
        </p:nvSpPr>
        <p:spPr>
          <a:xfrm>
            <a:off x="8689622" y="19111257"/>
            <a:ext cx="4459223" cy="89391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Progressing towards </a:t>
            </a:r>
            <a:b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competence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AC1D9127-D5DB-64C0-C4C4-39F542F81AC3}"/>
              </a:ext>
            </a:extLst>
          </p:cNvPr>
          <p:cNvGrpSpPr/>
          <p:nvPr/>
        </p:nvGrpSpPr>
        <p:grpSpPr>
          <a:xfrm>
            <a:off x="17368942" y="160165"/>
            <a:ext cx="1729218" cy="2018247"/>
            <a:chOff x="15449421" y="1605474"/>
            <a:chExt cx="904531" cy="1055718"/>
          </a:xfrm>
        </p:grpSpPr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66C01A26-3E87-7450-83FA-B1D6545554E9}"/>
                </a:ext>
              </a:extLst>
            </p:cNvPr>
            <p:cNvSpPr/>
            <p:nvPr/>
          </p:nvSpPr>
          <p:spPr>
            <a:xfrm>
              <a:off x="15457041" y="1844575"/>
              <a:ext cx="896911" cy="20468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To Develop</a:t>
              </a:r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8AEC5687-A494-5B05-ABF4-DA87CC014D5F}"/>
                </a:ext>
              </a:extLst>
            </p:cNvPr>
            <p:cNvSpPr/>
            <p:nvPr/>
          </p:nvSpPr>
          <p:spPr>
            <a:xfrm>
              <a:off x="15457041" y="2090251"/>
              <a:ext cx="896911" cy="33682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Developed – needs amending.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264B7AE5-1BC5-F2BE-AF0D-D98D8C18D32D}"/>
                </a:ext>
              </a:extLst>
            </p:cNvPr>
            <p:cNvSpPr/>
            <p:nvPr/>
          </p:nvSpPr>
          <p:spPr>
            <a:xfrm>
              <a:off x="15449421" y="2460672"/>
              <a:ext cx="904531" cy="20052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Developed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2E07D564-B91D-4B95-0ED2-5D2F1EA8682A}"/>
                </a:ext>
              </a:extLst>
            </p:cNvPr>
            <p:cNvSpPr/>
            <p:nvPr/>
          </p:nvSpPr>
          <p:spPr>
            <a:xfrm>
              <a:off x="15457041" y="1605474"/>
              <a:ext cx="896911" cy="2046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Key:</a:t>
              </a:r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BBBB0FC9-36A3-8CE1-A115-1C28D977BB7C}"/>
              </a:ext>
            </a:extLst>
          </p:cNvPr>
          <p:cNvSpPr txBox="1"/>
          <p:nvPr/>
        </p:nvSpPr>
        <p:spPr>
          <a:xfrm>
            <a:off x="779162" y="716821"/>
            <a:ext cx="13584538" cy="15608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Route to Competence: Asbestos Site Supervisor</a:t>
            </a:r>
            <a:endParaRPr lang="en-GB" sz="4000" b="1" i="1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v2.0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2024-04-10</a:t>
            </a:r>
            <a:endParaRPr kumimoji="0" lang="en-GB" sz="2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en-GB" sz="1543" i="1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F213F09-6373-2724-38AA-5A65EE71A99E}"/>
              </a:ext>
            </a:extLst>
          </p:cNvPr>
          <p:cNvSpPr/>
          <p:nvPr/>
        </p:nvSpPr>
        <p:spPr>
          <a:xfrm>
            <a:off x="2662239" y="3033218"/>
            <a:ext cx="16435921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Training Needs Analysis and identified SKEB gaps closed with appropriate training in</a:t>
            </a:r>
            <a:b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accordance with the Control of Asbestos Regulations 2012.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56E8CC-CD87-A7EF-A4FB-A9B10B863775}"/>
              </a:ext>
            </a:extLst>
          </p:cNvPr>
          <p:cNvSpPr/>
          <p:nvPr/>
        </p:nvSpPr>
        <p:spPr>
          <a:xfrm>
            <a:off x="8700900" y="12123768"/>
            <a:ext cx="4449600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Registered and actively undertaking </a:t>
            </a: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L3 NVQ Diploma in Supervising Licensed Asbestos Removal (Construction) </a:t>
            </a:r>
            <a:b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b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L2 NVQ</a:t>
            </a:r>
            <a:r>
              <a:rPr lang="en-GB" sz="2000" b="0" i="0" dirty="0">
                <a:solidFill>
                  <a:srgbClr val="6666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Removal of Hazardous Waste (Construction) – Hazardous Waste and L3 NVQ Occupational Work Supervision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B6E0DC56-7DAD-1E94-C668-07E0CE30B418}"/>
              </a:ext>
            </a:extLst>
          </p:cNvPr>
          <p:cNvSpPr/>
          <p:nvPr/>
        </p:nvSpPr>
        <p:spPr>
          <a:xfrm>
            <a:off x="8675688" y="16439081"/>
            <a:ext cx="4464049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Safety in Buildings – TBC. </a:t>
            </a:r>
            <a:b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a current requirement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FD2DB93-BB31-7498-62EB-D26F93BEAF76}"/>
              </a:ext>
            </a:extLst>
          </p:cNvPr>
          <p:cNvSpPr/>
          <p:nvPr/>
        </p:nvSpPr>
        <p:spPr>
          <a:xfrm>
            <a:off x="14160938" y="12144183"/>
            <a:ext cx="4449600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Registered and actively undertaking </a:t>
            </a: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L3 NVQ Diploma in Supervising Licensed Asbestos Removal (Construction) </a:t>
            </a:r>
            <a:b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b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L2 NVQ</a:t>
            </a:r>
            <a:r>
              <a:rPr lang="en-GB" sz="2000" b="0" i="0" dirty="0">
                <a:solidFill>
                  <a:srgbClr val="6666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Removal of Hazardous Waste (Construction) – Hazardous Waste and L3 NVQ Occupational Work Supervision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5CC9DBB-6EEB-63A6-2DE6-72D3E9FC56E9}"/>
              </a:ext>
            </a:extLst>
          </p:cNvPr>
          <p:cNvSpPr/>
          <p:nvPr/>
        </p:nvSpPr>
        <p:spPr>
          <a:xfrm>
            <a:off x="2662239" y="7572451"/>
            <a:ext cx="16435922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Training Needs Analysis and identified SKEB gaps closed with appropriate training</a:t>
            </a:r>
            <a:b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accordance with the Control of Asbestos Regulations 2012.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6A5D7E8-4DF1-D0AC-D726-FA1080EE9A98}"/>
              </a:ext>
            </a:extLst>
          </p:cNvPr>
          <p:cNvSpPr/>
          <p:nvPr/>
        </p:nvSpPr>
        <p:spPr>
          <a:xfrm>
            <a:off x="2662239" y="9344850"/>
            <a:ext cx="16454437" cy="165484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Completion of L3 NVQ Diploma in Supervising Licensed Asbestos Removal (Construction) </a:t>
            </a:r>
            <a:b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b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L2 NVQ</a:t>
            </a:r>
            <a:r>
              <a:rPr lang="en-GB" sz="2400" b="0" i="0" dirty="0">
                <a:solidFill>
                  <a:srgbClr val="6666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Removal of Hazardous Waste (Construction) – </a:t>
            </a:r>
            <a:b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Hazardous Waste and L3 NVQ Occupational Work Supervision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F4A6CC6-B335-57E0-6562-6535F39DEBBF}"/>
              </a:ext>
            </a:extLst>
          </p:cNvPr>
          <p:cNvSpPr/>
          <p:nvPr/>
        </p:nvSpPr>
        <p:spPr>
          <a:xfrm>
            <a:off x="3256192" y="20225305"/>
            <a:ext cx="4422901" cy="69133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Lacks SKEB.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4700C104-5825-E142-52F0-ABAA176D9249}"/>
              </a:ext>
            </a:extLst>
          </p:cNvPr>
          <p:cNvSpPr/>
          <p:nvPr/>
        </p:nvSpPr>
        <p:spPr>
          <a:xfrm>
            <a:off x="8695336" y="20264181"/>
            <a:ext cx="4424751" cy="69133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SKEB</a:t>
            </a:r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76B1648-0746-DCCD-929A-CCEBA4E68B78}"/>
              </a:ext>
            </a:extLst>
          </p:cNvPr>
          <p:cNvSpPr/>
          <p:nvPr/>
        </p:nvSpPr>
        <p:spPr>
          <a:xfrm>
            <a:off x="3231150" y="17616171"/>
            <a:ext cx="4472988" cy="108279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TNA, ACAD/ITAP/UKATA/ARCA Supervisor refresher / New Supervisor Training Certificate, HS&amp;E Test, </a:t>
            </a: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ACAD/AMI Trained Worker CSCS Card (3 year’s validity with no renewal)</a:t>
            </a:r>
            <a:endParaRPr lang="en-GB" sz="1371" dirty="0">
              <a:solidFill>
                <a:schemeClr val="tx1"/>
              </a:solidFill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73BF8BA-703F-0766-CAD3-01F73D0862E1}"/>
              </a:ext>
            </a:extLst>
          </p:cNvPr>
          <p:cNvSpPr/>
          <p:nvPr/>
        </p:nvSpPr>
        <p:spPr>
          <a:xfrm>
            <a:off x="8675688" y="17723889"/>
            <a:ext cx="4473157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TNA, ACAD/ITAP/UKATA/ARCA Supervisor refresher / New Supervisor Training Certificate, HS&amp;E Test, </a:t>
            </a: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ACAD/AMI Trained Worker CSCS Card (3 year’s validity with no renewal)</a:t>
            </a:r>
            <a:endParaRPr lang="en-GB" sz="1371" dirty="0">
              <a:solidFill>
                <a:schemeClr val="tx1"/>
              </a:solidFill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5BF15D5-1879-8843-3D6B-9D02C4126920}"/>
              </a:ext>
            </a:extLst>
          </p:cNvPr>
          <p:cNvSpPr/>
          <p:nvPr/>
        </p:nvSpPr>
        <p:spPr>
          <a:xfrm>
            <a:off x="14160939" y="17728885"/>
            <a:ext cx="4078873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TNA, ACAD/ITAP/UKATA/ARCA Supervisor refresher / New Supervisor Training Certificate, HS&amp;E Test, </a:t>
            </a: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ACAD/AMI Experienced Worker CSCS Card (1 year’s validity with no renewal)</a:t>
            </a:r>
            <a:endParaRPr lang="en-GB" sz="1371" dirty="0">
              <a:solidFill>
                <a:schemeClr val="tx1"/>
              </a:solidFill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0FB41B6-8E4D-56B2-A635-43A09C96BAB3}"/>
              </a:ext>
            </a:extLst>
          </p:cNvPr>
          <p:cNvSpPr/>
          <p:nvPr/>
        </p:nvSpPr>
        <p:spPr>
          <a:xfrm>
            <a:off x="14221222" y="19068954"/>
            <a:ext cx="4143499" cy="8931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Experienced Worker</a:t>
            </a:r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886B3D1-4721-3E32-0ACE-4CD265BEA2E5}"/>
              </a:ext>
            </a:extLst>
          </p:cNvPr>
          <p:cNvSpPr/>
          <p:nvPr/>
        </p:nvSpPr>
        <p:spPr>
          <a:xfrm>
            <a:off x="14153004" y="16410525"/>
            <a:ext cx="4076740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Safety in Buildings – TBC. </a:t>
            </a:r>
            <a:b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a current requirement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F2C4906-3CF3-6EB6-7D40-C065771E469D}"/>
              </a:ext>
            </a:extLst>
          </p:cNvPr>
          <p:cNvSpPr/>
          <p:nvPr/>
        </p:nvSpPr>
        <p:spPr>
          <a:xfrm>
            <a:off x="14250258" y="20227943"/>
            <a:ext cx="4143499" cy="69133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SKEB.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0C4B58A-3234-4F01-7CB5-F50101895DF6}"/>
              </a:ext>
            </a:extLst>
          </p:cNvPr>
          <p:cNvSpPr/>
          <p:nvPr/>
        </p:nvSpPr>
        <p:spPr>
          <a:xfrm>
            <a:off x="779163" y="2634664"/>
            <a:ext cx="1624350" cy="184637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300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6257cc8-dcda-4a7f-8372-7e09157faba4">
      <Terms xmlns="http://schemas.microsoft.com/office/infopath/2007/PartnerControls"/>
    </lcf76f155ced4ddcb4097134ff3c332f>
    <TaxCatchAll xmlns="55f056f1-0b50-4bcf-a437-ef598767da0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DF27A1311BDD43BADB2C07FDF64E9B" ma:contentTypeVersion="14" ma:contentTypeDescription="Create a new document." ma:contentTypeScope="" ma:versionID="f3800e5555244adf5ae8f90fa710545a">
  <xsd:schema xmlns:xsd="http://www.w3.org/2001/XMLSchema" xmlns:xs="http://www.w3.org/2001/XMLSchema" xmlns:p="http://schemas.microsoft.com/office/2006/metadata/properties" xmlns:ns2="b6257cc8-dcda-4a7f-8372-7e09157faba4" xmlns:ns3="55f056f1-0b50-4bcf-a437-ef598767da06" targetNamespace="http://schemas.microsoft.com/office/2006/metadata/properties" ma:root="true" ma:fieldsID="d2e1b342a0e64537a91b0bd941018f55" ns2:_="" ns3:_="">
    <xsd:import namespace="b6257cc8-dcda-4a7f-8372-7e09157faba4"/>
    <xsd:import namespace="55f056f1-0b50-4bcf-a437-ef598767d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57cc8-dcda-4a7f-8372-7e09157fab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82b8372-5806-4e0e-8ccd-509566ef93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f056f1-0b50-4bcf-a437-ef598767da06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e61d97b2-c4fb-4d9c-b043-16bb8140dcb9}" ma:internalName="TaxCatchAll" ma:showField="CatchAllData" ma:web="55f056f1-0b50-4bcf-a437-ef598767d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0167A7-C425-4966-B1B5-52091F7CC121}">
  <ds:schemaRefs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06b6d370-9aeb-4293-883c-13a097712751"/>
    <ds:schemaRef ds:uri="http://www.w3.org/XML/1998/namespace"/>
    <ds:schemaRef ds:uri="http://purl.org/dc/dcmitype/"/>
    <ds:schemaRef ds:uri="d716290a-d141-42cc-9274-69398a959bd8"/>
    <ds:schemaRef ds:uri="http://purl.org/dc/terms/"/>
    <ds:schemaRef ds:uri="http://purl.org/dc/elements/1.1/"/>
    <ds:schemaRef ds:uri="3787e621-ffdd-4c85-9b3a-d333e8871c5b"/>
    <ds:schemaRef ds:uri="43feaa4f-a86e-434d-997d-797353f18357"/>
  </ds:schemaRefs>
</ds:datastoreItem>
</file>

<file path=customXml/itemProps2.xml><?xml version="1.0" encoding="utf-8"?>
<ds:datastoreItem xmlns:ds="http://schemas.openxmlformats.org/officeDocument/2006/customXml" ds:itemID="{1CE7A499-8010-47B3-ACF2-410D80AE6D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584DEE-59CF-42E3-9E78-9082B1D2014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4153</TotalTime>
  <Words>417</Words>
  <Application>Microsoft Office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Faye Burnett</dc:creator>
  <cp:lastModifiedBy>Satish Patel</cp:lastModifiedBy>
  <cp:revision>19</cp:revision>
  <cp:lastPrinted>2024-02-23T16:16:15Z</cp:lastPrinted>
  <dcterms:created xsi:type="dcterms:W3CDTF">2023-03-20T09:13:18Z</dcterms:created>
  <dcterms:modified xsi:type="dcterms:W3CDTF">2024-04-10T10:50:27Z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0x0101006C70A6933D09D644B309B0A16F99BBCD</vt:lpwstr>
  </property>
  <property fmtid="{D5CDD505-2E9C-101B-9397-08002B2CF9AE}" pid="3" name="Order">
    <vt:r8>722800</vt:r8>
  </property>
  <property fmtid="{D5CDD505-2E9C-101B-9397-08002B2CF9AE}" pid="4" name="MediaServiceImageTags">
    <vt:lpwstr/>
  </property>
</Properties>
</file>